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67" r:id="rId2"/>
    <p:sldMasterId id="2147483685" r:id="rId3"/>
    <p:sldMasterId id="2147483690" r:id="rId4"/>
  </p:sldMasterIdLst>
  <p:notesMasterIdLst>
    <p:notesMasterId r:id="rId47"/>
  </p:notesMasterIdLst>
  <p:sldIdLst>
    <p:sldId id="320" r:id="rId5"/>
    <p:sldId id="319" r:id="rId6"/>
    <p:sldId id="318" r:id="rId7"/>
    <p:sldId id="260" r:id="rId8"/>
    <p:sldId id="312" r:id="rId9"/>
    <p:sldId id="262" r:id="rId10"/>
    <p:sldId id="294" r:id="rId11"/>
    <p:sldId id="291" r:id="rId12"/>
    <p:sldId id="292" r:id="rId13"/>
    <p:sldId id="293" r:id="rId14"/>
    <p:sldId id="264" r:id="rId15"/>
    <p:sldId id="313" r:id="rId16"/>
    <p:sldId id="302" r:id="rId17"/>
    <p:sldId id="301" r:id="rId18"/>
    <p:sldId id="271" r:id="rId19"/>
    <p:sldId id="272" r:id="rId20"/>
    <p:sldId id="273" r:id="rId21"/>
    <p:sldId id="275" r:id="rId22"/>
    <p:sldId id="309" r:id="rId23"/>
    <p:sldId id="310" r:id="rId24"/>
    <p:sldId id="269" r:id="rId25"/>
    <p:sldId id="282" r:id="rId26"/>
    <p:sldId id="283" r:id="rId27"/>
    <p:sldId id="284" r:id="rId28"/>
    <p:sldId id="285" r:id="rId29"/>
    <p:sldId id="286" r:id="rId30"/>
    <p:sldId id="314" r:id="rId31"/>
    <p:sldId id="287" r:id="rId32"/>
    <p:sldId id="279" r:id="rId33"/>
    <p:sldId id="311" r:id="rId34"/>
    <p:sldId id="281" r:id="rId35"/>
    <p:sldId id="289" r:id="rId36"/>
    <p:sldId id="303" r:id="rId37"/>
    <p:sldId id="316" r:id="rId38"/>
    <p:sldId id="317" r:id="rId39"/>
    <p:sldId id="308" r:id="rId40"/>
    <p:sldId id="304" r:id="rId41"/>
    <p:sldId id="305" r:id="rId42"/>
    <p:sldId id="306" r:id="rId43"/>
    <p:sldId id="307" r:id="rId44"/>
    <p:sldId id="315" r:id="rId45"/>
    <p:sldId id="27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2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94"/>
  </p:normalViewPr>
  <p:slideViewPr>
    <p:cSldViewPr snapToGrid="0" snapToObjects="1">
      <p:cViewPr varScale="1">
        <p:scale>
          <a:sx n="104" d="100"/>
          <a:sy n="104" d="100"/>
        </p:scale>
        <p:origin x="870" y="102"/>
      </p:cViewPr>
      <p:guideLst>
        <p:guide orient="horz" pos="773"/>
        <p:guide pos="24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8CC5C-F68F-41DD-801D-A988563CDAD3}" type="datetimeFigureOut">
              <a:rPr lang="en-US" smtClean="0"/>
              <a:t>6/9/2021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78C91-E157-4426-98C5-1B2795005A34}" type="slidenum">
              <a:rPr lang="en-US" smtClean="0"/>
              <a:t>‹#›</a:t>
            </a:fld>
            <a:endParaRPr lang="en-US"/>
          </a:p>
        </p:txBody>
      </p:sp>
    </p:spTree>
    <p:extLst>
      <p:ext uri="{BB962C8B-B14F-4D97-AF65-F5344CB8AC3E}">
        <p14:creationId xmlns:p14="http://schemas.microsoft.com/office/powerpoint/2010/main" val="170977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948" eaLnBrk="0" hangingPunct="0">
              <a:defRPr>
                <a:solidFill>
                  <a:schemeClr val="tx1"/>
                </a:solidFill>
                <a:latin typeface="Calibri" pitchFamily="34" charset="0"/>
                <a:ea typeface="MS PGothic" pitchFamily="34" charset="-128"/>
              </a:defRPr>
            </a:lvl1pPr>
            <a:lvl2pPr marL="789198" indent="-303538" defTabSz="967948" eaLnBrk="0" hangingPunct="0">
              <a:defRPr>
                <a:solidFill>
                  <a:schemeClr val="tx1"/>
                </a:solidFill>
                <a:latin typeface="Calibri" pitchFamily="34" charset="0"/>
                <a:ea typeface="MS PGothic" pitchFamily="34" charset="-128"/>
              </a:defRPr>
            </a:lvl2pPr>
            <a:lvl3pPr marL="1214151" indent="-242830" defTabSz="967948" eaLnBrk="0" hangingPunct="0">
              <a:defRPr>
                <a:solidFill>
                  <a:schemeClr val="tx1"/>
                </a:solidFill>
                <a:latin typeface="Calibri" pitchFamily="34" charset="0"/>
                <a:ea typeface="MS PGothic" pitchFamily="34" charset="-128"/>
              </a:defRPr>
            </a:lvl3pPr>
            <a:lvl4pPr marL="1699810" indent="-242830" defTabSz="967948" eaLnBrk="0" hangingPunct="0">
              <a:defRPr>
                <a:solidFill>
                  <a:schemeClr val="tx1"/>
                </a:solidFill>
                <a:latin typeface="Calibri" pitchFamily="34" charset="0"/>
                <a:ea typeface="MS PGothic" pitchFamily="34" charset="-128"/>
              </a:defRPr>
            </a:lvl4pPr>
            <a:lvl5pPr marL="2185470" indent="-242830" defTabSz="967948" eaLnBrk="0" hangingPunct="0">
              <a:defRPr>
                <a:solidFill>
                  <a:schemeClr val="tx1"/>
                </a:solidFill>
                <a:latin typeface="Calibri" pitchFamily="34" charset="0"/>
                <a:ea typeface="MS PGothic" pitchFamily="34" charset="-128"/>
              </a:defRPr>
            </a:lvl5pPr>
            <a:lvl6pPr marL="2671131" indent="-242830" defTabSz="967948" eaLnBrk="0" fontAlgn="base" hangingPunct="0">
              <a:spcBef>
                <a:spcPct val="0"/>
              </a:spcBef>
              <a:spcAft>
                <a:spcPct val="0"/>
              </a:spcAft>
              <a:defRPr>
                <a:solidFill>
                  <a:schemeClr val="tx1"/>
                </a:solidFill>
                <a:latin typeface="Calibri" pitchFamily="34" charset="0"/>
                <a:ea typeface="MS PGothic" pitchFamily="34" charset="-128"/>
              </a:defRPr>
            </a:lvl6pPr>
            <a:lvl7pPr marL="3156790" indent="-242830" defTabSz="967948" eaLnBrk="0" fontAlgn="base" hangingPunct="0">
              <a:spcBef>
                <a:spcPct val="0"/>
              </a:spcBef>
              <a:spcAft>
                <a:spcPct val="0"/>
              </a:spcAft>
              <a:defRPr>
                <a:solidFill>
                  <a:schemeClr val="tx1"/>
                </a:solidFill>
                <a:latin typeface="Calibri" pitchFamily="34" charset="0"/>
                <a:ea typeface="MS PGothic" pitchFamily="34" charset="-128"/>
              </a:defRPr>
            </a:lvl7pPr>
            <a:lvl8pPr marL="3642451" indent="-242830" defTabSz="967948" eaLnBrk="0" fontAlgn="base" hangingPunct="0">
              <a:spcBef>
                <a:spcPct val="0"/>
              </a:spcBef>
              <a:spcAft>
                <a:spcPct val="0"/>
              </a:spcAft>
              <a:defRPr>
                <a:solidFill>
                  <a:schemeClr val="tx1"/>
                </a:solidFill>
                <a:latin typeface="Calibri" pitchFamily="34" charset="0"/>
                <a:ea typeface="MS PGothic" pitchFamily="34" charset="-128"/>
              </a:defRPr>
            </a:lvl8pPr>
            <a:lvl9pPr marL="4128111" indent="-242830" defTabSz="967948"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r" defTabSz="967948" rtl="0" eaLnBrk="1" fontAlgn="auto" latinLnBrk="0" hangingPunct="1">
              <a:lnSpc>
                <a:spcPct val="100000"/>
              </a:lnSpc>
              <a:spcBef>
                <a:spcPts val="0"/>
              </a:spcBef>
              <a:spcAft>
                <a:spcPts val="0"/>
              </a:spcAft>
              <a:buClrTx/>
              <a:buSzTx/>
              <a:buFontTx/>
              <a:buNone/>
              <a:tabLst/>
              <a:defRPr/>
            </a:pPr>
            <a:fld id="{BB978FB8-0AEA-411E-998E-2D9A3DC230A3}" type="slidenum">
              <a:rPr kumimoji="0" lang="en-US" sz="1200" b="0" i="0" u="none" strike="noStrike" kern="1200" cap="none" spc="0" normalizeH="0" baseline="0" noProof="0">
                <a:ln>
                  <a:noFill/>
                </a:ln>
                <a:solidFill>
                  <a:prstClr val="black"/>
                </a:solidFill>
                <a:effectLst/>
                <a:uLnTx/>
                <a:uFillTx/>
                <a:latin typeface="Verdana" pitchFamily="34" charset="0"/>
                <a:ea typeface="MS PGothic" pitchFamily="34" charset="-128"/>
                <a:cs typeface="+mn-cs"/>
              </a:rPr>
              <a:pPr marL="0" marR="0" lvl="0" indent="0" algn="r" defTabSz="96794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sp>
        <p:nvSpPr>
          <p:cNvPr id="61443" name="Rectangle 2"/>
          <p:cNvSpPr>
            <a:spLocks noGrp="1" noRot="1" noChangeAspect="1" noChangeArrowheads="1" noTextEdit="1"/>
          </p:cNvSpPr>
          <p:nvPr>
            <p:ph type="sldImg"/>
          </p:nvPr>
        </p:nvSpPr>
        <p:spPr bwMode="auto">
          <a:xfrm>
            <a:off x="635000" y="714375"/>
            <a:ext cx="6326188" cy="3557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View Options: </a:t>
            </a:r>
          </a:p>
          <a:p>
            <a:pPr marL="0" indent="0">
              <a:buNone/>
            </a:pPr>
            <a:r>
              <a:rPr lang="en-US" sz="1200" b="1" dirty="0"/>
              <a:t>Located on the top right corner of the screen</a:t>
            </a:r>
          </a:p>
          <a:p>
            <a:pPr marL="0" indent="0">
              <a:buNone/>
            </a:pPr>
            <a:endParaRPr lang="en-US" sz="1200" b="1" dirty="0"/>
          </a:p>
          <a:p>
            <a:pPr marL="0" indent="0">
              <a:buNone/>
            </a:pPr>
            <a:r>
              <a:rPr lang="en-US" sz="1200" b="1" dirty="0"/>
              <a:t>Speaker View</a:t>
            </a:r>
          </a:p>
          <a:p>
            <a:r>
              <a:rPr lang="en-US" dirty="0"/>
              <a:t>Speaker view will switch the large video window between who is speaking with 3 or more participants in the meeting</a:t>
            </a:r>
          </a:p>
          <a:p>
            <a:pPr marL="0" indent="0">
              <a:buNone/>
            </a:pPr>
            <a:r>
              <a:rPr lang="en-US" sz="1200" b="1" dirty="0"/>
              <a:t>Gallery View</a:t>
            </a:r>
          </a:p>
          <a:p>
            <a:r>
              <a:rPr lang="en-US" dirty="0"/>
              <a:t>Gallery view lets you see thumbnail displays of participants, in a grid pattern, which expands and contracts as participants join and leave the meeting. </a:t>
            </a:r>
          </a:p>
        </p:txBody>
      </p:sp>
    </p:spTree>
    <p:extLst>
      <p:ext uri="{BB962C8B-B14F-4D97-AF65-F5344CB8AC3E}">
        <p14:creationId xmlns:p14="http://schemas.microsoft.com/office/powerpoint/2010/main" val="172669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948" eaLnBrk="0" hangingPunct="0">
              <a:defRPr>
                <a:solidFill>
                  <a:schemeClr val="tx1"/>
                </a:solidFill>
                <a:latin typeface="Calibri" pitchFamily="34" charset="0"/>
                <a:ea typeface="MS PGothic" pitchFamily="34" charset="-128"/>
              </a:defRPr>
            </a:lvl1pPr>
            <a:lvl2pPr marL="789198" indent="-303538" defTabSz="967948" eaLnBrk="0" hangingPunct="0">
              <a:defRPr>
                <a:solidFill>
                  <a:schemeClr val="tx1"/>
                </a:solidFill>
                <a:latin typeface="Calibri" pitchFamily="34" charset="0"/>
                <a:ea typeface="MS PGothic" pitchFamily="34" charset="-128"/>
              </a:defRPr>
            </a:lvl2pPr>
            <a:lvl3pPr marL="1214151" indent="-242830" defTabSz="967948" eaLnBrk="0" hangingPunct="0">
              <a:defRPr>
                <a:solidFill>
                  <a:schemeClr val="tx1"/>
                </a:solidFill>
                <a:latin typeface="Calibri" pitchFamily="34" charset="0"/>
                <a:ea typeface="MS PGothic" pitchFamily="34" charset="-128"/>
              </a:defRPr>
            </a:lvl3pPr>
            <a:lvl4pPr marL="1699810" indent="-242830" defTabSz="967948" eaLnBrk="0" hangingPunct="0">
              <a:defRPr>
                <a:solidFill>
                  <a:schemeClr val="tx1"/>
                </a:solidFill>
                <a:latin typeface="Calibri" pitchFamily="34" charset="0"/>
                <a:ea typeface="MS PGothic" pitchFamily="34" charset="-128"/>
              </a:defRPr>
            </a:lvl4pPr>
            <a:lvl5pPr marL="2185470" indent="-242830" defTabSz="967948" eaLnBrk="0" hangingPunct="0">
              <a:defRPr>
                <a:solidFill>
                  <a:schemeClr val="tx1"/>
                </a:solidFill>
                <a:latin typeface="Calibri" pitchFamily="34" charset="0"/>
                <a:ea typeface="MS PGothic" pitchFamily="34" charset="-128"/>
              </a:defRPr>
            </a:lvl5pPr>
            <a:lvl6pPr marL="2671131" indent="-242830" defTabSz="967948" eaLnBrk="0" fontAlgn="base" hangingPunct="0">
              <a:spcBef>
                <a:spcPct val="0"/>
              </a:spcBef>
              <a:spcAft>
                <a:spcPct val="0"/>
              </a:spcAft>
              <a:defRPr>
                <a:solidFill>
                  <a:schemeClr val="tx1"/>
                </a:solidFill>
                <a:latin typeface="Calibri" pitchFamily="34" charset="0"/>
                <a:ea typeface="MS PGothic" pitchFamily="34" charset="-128"/>
              </a:defRPr>
            </a:lvl6pPr>
            <a:lvl7pPr marL="3156790" indent="-242830" defTabSz="967948" eaLnBrk="0" fontAlgn="base" hangingPunct="0">
              <a:spcBef>
                <a:spcPct val="0"/>
              </a:spcBef>
              <a:spcAft>
                <a:spcPct val="0"/>
              </a:spcAft>
              <a:defRPr>
                <a:solidFill>
                  <a:schemeClr val="tx1"/>
                </a:solidFill>
                <a:latin typeface="Calibri" pitchFamily="34" charset="0"/>
                <a:ea typeface="MS PGothic" pitchFamily="34" charset="-128"/>
              </a:defRPr>
            </a:lvl7pPr>
            <a:lvl8pPr marL="3642451" indent="-242830" defTabSz="967948" eaLnBrk="0" fontAlgn="base" hangingPunct="0">
              <a:spcBef>
                <a:spcPct val="0"/>
              </a:spcBef>
              <a:spcAft>
                <a:spcPct val="0"/>
              </a:spcAft>
              <a:defRPr>
                <a:solidFill>
                  <a:schemeClr val="tx1"/>
                </a:solidFill>
                <a:latin typeface="Calibri" pitchFamily="34" charset="0"/>
                <a:ea typeface="MS PGothic" pitchFamily="34" charset="-128"/>
              </a:defRPr>
            </a:lvl8pPr>
            <a:lvl9pPr marL="4128111" indent="-242830" defTabSz="967948"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r" defTabSz="967948" rtl="0" eaLnBrk="1" fontAlgn="auto" latinLnBrk="0" hangingPunct="1">
              <a:lnSpc>
                <a:spcPct val="100000"/>
              </a:lnSpc>
              <a:spcBef>
                <a:spcPts val="0"/>
              </a:spcBef>
              <a:spcAft>
                <a:spcPts val="0"/>
              </a:spcAft>
              <a:buClrTx/>
              <a:buSzTx/>
              <a:buFontTx/>
              <a:buNone/>
              <a:tabLst/>
              <a:defRPr/>
            </a:pPr>
            <a:fld id="{BB978FB8-0AEA-411E-998E-2D9A3DC230A3}" type="slidenum">
              <a:rPr kumimoji="0" lang="en-US" sz="1200" b="0" i="0" u="none" strike="noStrike" kern="1200" cap="none" spc="0" normalizeH="0" baseline="0" noProof="0">
                <a:ln>
                  <a:noFill/>
                </a:ln>
                <a:solidFill>
                  <a:prstClr val="black"/>
                </a:solidFill>
                <a:effectLst/>
                <a:uLnTx/>
                <a:uFillTx/>
                <a:latin typeface="Verdana" pitchFamily="34" charset="0"/>
                <a:ea typeface="MS PGothic" pitchFamily="34" charset="-128"/>
                <a:cs typeface="+mn-cs"/>
              </a:rPr>
              <a:pPr marL="0" marR="0" lvl="0" indent="0" algn="r" defTabSz="967948"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sp>
        <p:nvSpPr>
          <p:cNvPr id="61443" name="Rectangle 2"/>
          <p:cNvSpPr>
            <a:spLocks noGrp="1" noRot="1" noChangeAspect="1" noChangeArrowheads="1" noTextEdit="1"/>
          </p:cNvSpPr>
          <p:nvPr>
            <p:ph type="sldImg"/>
          </p:nvPr>
        </p:nvSpPr>
        <p:spPr bwMode="auto">
          <a:xfrm>
            <a:off x="635000" y="714375"/>
            <a:ext cx="6326188" cy="3557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200" b="1" dirty="0"/>
              <a:t>Spotlighting and Pinning</a:t>
            </a:r>
          </a:p>
          <a:p>
            <a:pPr marL="0" indent="0">
              <a:buNone/>
            </a:pPr>
            <a:r>
              <a:rPr lang="en-US" sz="1200" b="1" dirty="0"/>
              <a:t>Spotlighting</a:t>
            </a:r>
          </a:p>
          <a:p>
            <a:r>
              <a:rPr lang="en-US" dirty="0"/>
              <a:t>Only Host or Co-host can spotlight someone</a:t>
            </a:r>
          </a:p>
          <a:p>
            <a:r>
              <a:rPr lang="en-US" dirty="0"/>
              <a:t>​Whoever is spotlighted will appear in Speaker View</a:t>
            </a:r>
          </a:p>
          <a:p>
            <a:pPr marL="0" indent="0">
              <a:buNone/>
            </a:pPr>
            <a:endParaRPr lang="en-US" dirty="0"/>
          </a:p>
          <a:p>
            <a:pPr marL="0" indent="0">
              <a:buNone/>
            </a:pPr>
            <a:r>
              <a:rPr lang="en-US" sz="1200" b="1" dirty="0"/>
              <a:t>Pinning</a:t>
            </a:r>
          </a:p>
          <a:p>
            <a:r>
              <a:rPr lang="en-US" dirty="0"/>
              <a:t>Any participant can pin any other participant’s video at any time, and only impacts that participant’s display</a:t>
            </a:r>
          </a:p>
          <a:p>
            <a:pPr marL="0" indent="0">
              <a:buNone/>
            </a:pPr>
            <a:endParaRPr lang="en-US" dirty="0"/>
          </a:p>
          <a:p>
            <a:pPr marL="0" indent="0">
              <a:buNone/>
            </a:pPr>
            <a:r>
              <a:rPr lang="en-US" sz="1200" b="1" dirty="0"/>
              <a:t>How to Spotlight/Pin Participants</a:t>
            </a:r>
          </a:p>
          <a:p>
            <a:r>
              <a:rPr lang="en-US" dirty="0"/>
              <a:t>Hover over participant you want to spotlight/pin</a:t>
            </a:r>
          </a:p>
          <a:p>
            <a:r>
              <a:rPr lang="en-US" dirty="0"/>
              <a:t>Select the parenthesis (…)</a:t>
            </a:r>
          </a:p>
          <a:p>
            <a:r>
              <a:rPr lang="en-US" dirty="0"/>
              <a:t>From the menu, choose “Spotlight for Everyone” or “Pin”</a:t>
            </a:r>
          </a:p>
          <a:p>
            <a:pPr marL="0" indent="0">
              <a:buNone/>
            </a:pPr>
            <a:endParaRPr lang="en-US" dirty="0"/>
          </a:p>
          <a:p>
            <a:endParaRPr lang="en-US" dirty="0"/>
          </a:p>
        </p:txBody>
      </p:sp>
    </p:spTree>
    <p:extLst>
      <p:ext uri="{BB962C8B-B14F-4D97-AF65-F5344CB8AC3E}">
        <p14:creationId xmlns:p14="http://schemas.microsoft.com/office/powerpoint/2010/main" val="416929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948" eaLnBrk="0" hangingPunct="0">
              <a:defRPr>
                <a:solidFill>
                  <a:schemeClr val="tx1"/>
                </a:solidFill>
                <a:latin typeface="Calibri" pitchFamily="34" charset="0"/>
                <a:ea typeface="MS PGothic" pitchFamily="34" charset="-128"/>
              </a:defRPr>
            </a:lvl1pPr>
            <a:lvl2pPr marL="789198" indent="-303538" defTabSz="967948" eaLnBrk="0" hangingPunct="0">
              <a:defRPr>
                <a:solidFill>
                  <a:schemeClr val="tx1"/>
                </a:solidFill>
                <a:latin typeface="Calibri" pitchFamily="34" charset="0"/>
                <a:ea typeface="MS PGothic" pitchFamily="34" charset="-128"/>
              </a:defRPr>
            </a:lvl2pPr>
            <a:lvl3pPr marL="1214151" indent="-242830" defTabSz="967948" eaLnBrk="0" hangingPunct="0">
              <a:defRPr>
                <a:solidFill>
                  <a:schemeClr val="tx1"/>
                </a:solidFill>
                <a:latin typeface="Calibri" pitchFamily="34" charset="0"/>
                <a:ea typeface="MS PGothic" pitchFamily="34" charset="-128"/>
              </a:defRPr>
            </a:lvl3pPr>
            <a:lvl4pPr marL="1699810" indent="-242830" defTabSz="967948" eaLnBrk="0" hangingPunct="0">
              <a:defRPr>
                <a:solidFill>
                  <a:schemeClr val="tx1"/>
                </a:solidFill>
                <a:latin typeface="Calibri" pitchFamily="34" charset="0"/>
                <a:ea typeface="MS PGothic" pitchFamily="34" charset="-128"/>
              </a:defRPr>
            </a:lvl4pPr>
            <a:lvl5pPr marL="2185470" indent="-242830" defTabSz="967948" eaLnBrk="0" hangingPunct="0">
              <a:defRPr>
                <a:solidFill>
                  <a:schemeClr val="tx1"/>
                </a:solidFill>
                <a:latin typeface="Calibri" pitchFamily="34" charset="0"/>
                <a:ea typeface="MS PGothic" pitchFamily="34" charset="-128"/>
              </a:defRPr>
            </a:lvl5pPr>
            <a:lvl6pPr marL="2671131" indent="-242830" defTabSz="967948" eaLnBrk="0" fontAlgn="base" hangingPunct="0">
              <a:spcBef>
                <a:spcPct val="0"/>
              </a:spcBef>
              <a:spcAft>
                <a:spcPct val="0"/>
              </a:spcAft>
              <a:defRPr>
                <a:solidFill>
                  <a:schemeClr val="tx1"/>
                </a:solidFill>
                <a:latin typeface="Calibri" pitchFamily="34" charset="0"/>
                <a:ea typeface="MS PGothic" pitchFamily="34" charset="-128"/>
              </a:defRPr>
            </a:lvl6pPr>
            <a:lvl7pPr marL="3156790" indent="-242830" defTabSz="967948" eaLnBrk="0" fontAlgn="base" hangingPunct="0">
              <a:spcBef>
                <a:spcPct val="0"/>
              </a:spcBef>
              <a:spcAft>
                <a:spcPct val="0"/>
              </a:spcAft>
              <a:defRPr>
                <a:solidFill>
                  <a:schemeClr val="tx1"/>
                </a:solidFill>
                <a:latin typeface="Calibri" pitchFamily="34" charset="0"/>
                <a:ea typeface="MS PGothic" pitchFamily="34" charset="-128"/>
              </a:defRPr>
            </a:lvl7pPr>
            <a:lvl8pPr marL="3642451" indent="-242830" defTabSz="967948" eaLnBrk="0" fontAlgn="base" hangingPunct="0">
              <a:spcBef>
                <a:spcPct val="0"/>
              </a:spcBef>
              <a:spcAft>
                <a:spcPct val="0"/>
              </a:spcAft>
              <a:defRPr>
                <a:solidFill>
                  <a:schemeClr val="tx1"/>
                </a:solidFill>
                <a:latin typeface="Calibri" pitchFamily="34" charset="0"/>
                <a:ea typeface="MS PGothic" pitchFamily="34" charset="-128"/>
              </a:defRPr>
            </a:lvl8pPr>
            <a:lvl9pPr marL="4128111" indent="-242830" defTabSz="967948"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r" defTabSz="967948" rtl="0" eaLnBrk="1" fontAlgn="auto" latinLnBrk="0" hangingPunct="1">
              <a:lnSpc>
                <a:spcPct val="100000"/>
              </a:lnSpc>
              <a:spcBef>
                <a:spcPts val="0"/>
              </a:spcBef>
              <a:spcAft>
                <a:spcPts val="0"/>
              </a:spcAft>
              <a:buClrTx/>
              <a:buSzTx/>
              <a:buFontTx/>
              <a:buNone/>
              <a:tabLst/>
              <a:defRPr/>
            </a:pPr>
            <a:fld id="{BB978FB8-0AEA-411E-998E-2D9A3DC230A3}" type="slidenum">
              <a:rPr kumimoji="0" lang="en-US" sz="1200" b="0" i="0" u="none" strike="noStrike" kern="1200" cap="none" spc="0" normalizeH="0" baseline="0" noProof="0">
                <a:ln>
                  <a:noFill/>
                </a:ln>
                <a:solidFill>
                  <a:prstClr val="black"/>
                </a:solidFill>
                <a:effectLst/>
                <a:uLnTx/>
                <a:uFillTx/>
                <a:latin typeface="Verdana" pitchFamily="34" charset="0"/>
                <a:ea typeface="MS PGothic" pitchFamily="34" charset="-128"/>
                <a:cs typeface="+mn-cs"/>
              </a:rPr>
              <a:pPr marL="0" marR="0" lvl="0" indent="0" algn="r" defTabSz="96794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sp>
        <p:nvSpPr>
          <p:cNvPr id="61443" name="Rectangle 2"/>
          <p:cNvSpPr>
            <a:spLocks noGrp="1" noRot="1" noChangeAspect="1" noChangeArrowheads="1" noTextEdit="1"/>
          </p:cNvSpPr>
          <p:nvPr>
            <p:ph type="sldImg"/>
          </p:nvPr>
        </p:nvSpPr>
        <p:spPr bwMode="auto">
          <a:xfrm>
            <a:off x="635000" y="714375"/>
            <a:ext cx="6326188" cy="3557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400" b="1" dirty="0"/>
              <a:t>Live Captions Provided: </a:t>
            </a:r>
          </a:p>
          <a:p>
            <a:pPr marL="0" indent="0">
              <a:buNone/>
            </a:pPr>
            <a:endParaRPr lang="en-US" sz="1400" b="1" dirty="0"/>
          </a:p>
          <a:p>
            <a:pPr marL="0" indent="0">
              <a:buNone/>
            </a:pPr>
            <a:r>
              <a:rPr lang="en-US" sz="1400" b="1" dirty="0"/>
              <a:t>Two Options</a:t>
            </a:r>
            <a:r>
              <a:rPr lang="en-US" sz="1200" dirty="0"/>
              <a:t>: </a:t>
            </a:r>
          </a:p>
          <a:p>
            <a:pPr marL="457200" indent="-457200">
              <a:buAutoNum type="arabicPeriod"/>
            </a:pPr>
            <a:r>
              <a:rPr lang="en-US" sz="1200" dirty="0"/>
              <a:t>Access </a:t>
            </a:r>
            <a:r>
              <a:rPr lang="en-US" sz="1200" dirty="0" err="1"/>
              <a:t>StreamText</a:t>
            </a:r>
            <a:r>
              <a:rPr lang="en-US" sz="1200" dirty="0"/>
              <a:t> link available in the “Chat” (“Chat” control in Zoom toolbar)</a:t>
            </a:r>
          </a:p>
          <a:p>
            <a:pPr marL="457200" indent="-457200">
              <a:buAutoNum type="arabicPeriod"/>
            </a:pPr>
            <a:r>
              <a:rPr lang="en-US" sz="1200" dirty="0"/>
              <a:t>Access the “Closed Captions” option (“Closed Captions” control with “CC” above it in Zoom toolbar)</a:t>
            </a:r>
          </a:p>
          <a:p>
            <a:endParaRPr lang="en-US" dirty="0"/>
          </a:p>
        </p:txBody>
      </p:sp>
    </p:spTree>
    <p:extLst>
      <p:ext uri="{BB962C8B-B14F-4D97-AF65-F5344CB8AC3E}">
        <p14:creationId xmlns:p14="http://schemas.microsoft.com/office/powerpoint/2010/main" val="109963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A78C91-E157-4426-98C5-1B2795005A34}" type="slidenum">
              <a:rPr lang="en-US" smtClean="0"/>
              <a:t>4</a:t>
            </a:fld>
            <a:endParaRPr lang="en-US"/>
          </a:p>
        </p:txBody>
      </p:sp>
    </p:spTree>
    <p:extLst>
      <p:ext uri="{BB962C8B-B14F-4D97-AF65-F5344CB8AC3E}">
        <p14:creationId xmlns:p14="http://schemas.microsoft.com/office/powerpoint/2010/main" val="304176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948" eaLnBrk="0" hangingPunct="0">
              <a:defRPr>
                <a:solidFill>
                  <a:schemeClr val="tx1"/>
                </a:solidFill>
                <a:latin typeface="Calibri" pitchFamily="34" charset="0"/>
                <a:ea typeface="MS PGothic" pitchFamily="34" charset="-128"/>
              </a:defRPr>
            </a:lvl1pPr>
            <a:lvl2pPr marL="789198" indent="-303538" defTabSz="967948" eaLnBrk="0" hangingPunct="0">
              <a:defRPr>
                <a:solidFill>
                  <a:schemeClr val="tx1"/>
                </a:solidFill>
                <a:latin typeface="Calibri" pitchFamily="34" charset="0"/>
                <a:ea typeface="MS PGothic" pitchFamily="34" charset="-128"/>
              </a:defRPr>
            </a:lvl2pPr>
            <a:lvl3pPr marL="1214151" indent="-242830" defTabSz="967948" eaLnBrk="0" hangingPunct="0">
              <a:defRPr>
                <a:solidFill>
                  <a:schemeClr val="tx1"/>
                </a:solidFill>
                <a:latin typeface="Calibri" pitchFamily="34" charset="0"/>
                <a:ea typeface="MS PGothic" pitchFamily="34" charset="-128"/>
              </a:defRPr>
            </a:lvl3pPr>
            <a:lvl4pPr marL="1699810" indent="-242830" defTabSz="967948" eaLnBrk="0" hangingPunct="0">
              <a:defRPr>
                <a:solidFill>
                  <a:schemeClr val="tx1"/>
                </a:solidFill>
                <a:latin typeface="Calibri" pitchFamily="34" charset="0"/>
                <a:ea typeface="MS PGothic" pitchFamily="34" charset="-128"/>
              </a:defRPr>
            </a:lvl4pPr>
            <a:lvl5pPr marL="2185470" indent="-242830" defTabSz="967948" eaLnBrk="0" hangingPunct="0">
              <a:defRPr>
                <a:solidFill>
                  <a:schemeClr val="tx1"/>
                </a:solidFill>
                <a:latin typeface="Calibri" pitchFamily="34" charset="0"/>
                <a:ea typeface="MS PGothic" pitchFamily="34" charset="-128"/>
              </a:defRPr>
            </a:lvl5pPr>
            <a:lvl6pPr marL="2671131" indent="-242830" defTabSz="967948" eaLnBrk="0" fontAlgn="base" hangingPunct="0">
              <a:spcBef>
                <a:spcPct val="0"/>
              </a:spcBef>
              <a:spcAft>
                <a:spcPct val="0"/>
              </a:spcAft>
              <a:defRPr>
                <a:solidFill>
                  <a:schemeClr val="tx1"/>
                </a:solidFill>
                <a:latin typeface="Calibri" pitchFamily="34" charset="0"/>
                <a:ea typeface="MS PGothic" pitchFamily="34" charset="-128"/>
              </a:defRPr>
            </a:lvl6pPr>
            <a:lvl7pPr marL="3156790" indent="-242830" defTabSz="967948" eaLnBrk="0" fontAlgn="base" hangingPunct="0">
              <a:spcBef>
                <a:spcPct val="0"/>
              </a:spcBef>
              <a:spcAft>
                <a:spcPct val="0"/>
              </a:spcAft>
              <a:defRPr>
                <a:solidFill>
                  <a:schemeClr val="tx1"/>
                </a:solidFill>
                <a:latin typeface="Calibri" pitchFamily="34" charset="0"/>
                <a:ea typeface="MS PGothic" pitchFamily="34" charset="-128"/>
              </a:defRPr>
            </a:lvl7pPr>
            <a:lvl8pPr marL="3642451" indent="-242830" defTabSz="967948" eaLnBrk="0" fontAlgn="base" hangingPunct="0">
              <a:spcBef>
                <a:spcPct val="0"/>
              </a:spcBef>
              <a:spcAft>
                <a:spcPct val="0"/>
              </a:spcAft>
              <a:defRPr>
                <a:solidFill>
                  <a:schemeClr val="tx1"/>
                </a:solidFill>
                <a:latin typeface="Calibri" pitchFamily="34" charset="0"/>
                <a:ea typeface="MS PGothic" pitchFamily="34" charset="-128"/>
              </a:defRPr>
            </a:lvl8pPr>
            <a:lvl9pPr marL="4128111" indent="-242830" defTabSz="967948"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r" defTabSz="967948" rtl="0" eaLnBrk="1" fontAlgn="auto" latinLnBrk="0" hangingPunct="1">
              <a:lnSpc>
                <a:spcPct val="100000"/>
              </a:lnSpc>
              <a:spcBef>
                <a:spcPts val="0"/>
              </a:spcBef>
              <a:spcAft>
                <a:spcPts val="0"/>
              </a:spcAft>
              <a:buClrTx/>
              <a:buSzTx/>
              <a:buFontTx/>
              <a:buNone/>
              <a:tabLst/>
              <a:defRPr/>
            </a:pPr>
            <a:fld id="{BB978FB8-0AEA-411E-998E-2D9A3DC230A3}" type="slidenum">
              <a:rPr kumimoji="0" lang="en-US" sz="1200" b="0" i="0" u="none" strike="noStrike" kern="1200" cap="none" spc="0" normalizeH="0" baseline="0" noProof="0">
                <a:ln>
                  <a:noFill/>
                </a:ln>
                <a:solidFill>
                  <a:prstClr val="black"/>
                </a:solidFill>
                <a:effectLst/>
                <a:uLnTx/>
                <a:uFillTx/>
                <a:latin typeface="Verdana" pitchFamily="34" charset="0"/>
                <a:ea typeface="MS PGothic" pitchFamily="34" charset="-128"/>
                <a:cs typeface="+mn-cs"/>
              </a:rPr>
              <a:pPr marL="0" marR="0" lvl="0" indent="0" algn="r" defTabSz="96794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sp>
        <p:nvSpPr>
          <p:cNvPr id="61443" name="Rectangle 2"/>
          <p:cNvSpPr>
            <a:spLocks noGrp="1" noRot="1" noChangeAspect="1" noChangeArrowheads="1" noTextEdit="1"/>
          </p:cNvSpPr>
          <p:nvPr>
            <p:ph type="sldImg"/>
          </p:nvPr>
        </p:nvSpPr>
        <p:spPr bwMode="auto">
          <a:xfrm>
            <a:off x="635000" y="714375"/>
            <a:ext cx="6326188" cy="3557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53926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948" eaLnBrk="0" hangingPunct="0">
              <a:defRPr>
                <a:solidFill>
                  <a:schemeClr val="tx1"/>
                </a:solidFill>
                <a:latin typeface="Calibri" pitchFamily="34" charset="0"/>
                <a:ea typeface="MS PGothic" pitchFamily="34" charset="-128"/>
              </a:defRPr>
            </a:lvl1pPr>
            <a:lvl2pPr marL="789198" indent="-303538" defTabSz="967948" eaLnBrk="0" hangingPunct="0">
              <a:defRPr>
                <a:solidFill>
                  <a:schemeClr val="tx1"/>
                </a:solidFill>
                <a:latin typeface="Calibri" pitchFamily="34" charset="0"/>
                <a:ea typeface="MS PGothic" pitchFamily="34" charset="-128"/>
              </a:defRPr>
            </a:lvl2pPr>
            <a:lvl3pPr marL="1214151" indent="-242830" defTabSz="967948" eaLnBrk="0" hangingPunct="0">
              <a:defRPr>
                <a:solidFill>
                  <a:schemeClr val="tx1"/>
                </a:solidFill>
                <a:latin typeface="Calibri" pitchFamily="34" charset="0"/>
                <a:ea typeface="MS PGothic" pitchFamily="34" charset="-128"/>
              </a:defRPr>
            </a:lvl3pPr>
            <a:lvl4pPr marL="1699810" indent="-242830" defTabSz="967948" eaLnBrk="0" hangingPunct="0">
              <a:defRPr>
                <a:solidFill>
                  <a:schemeClr val="tx1"/>
                </a:solidFill>
                <a:latin typeface="Calibri" pitchFamily="34" charset="0"/>
                <a:ea typeface="MS PGothic" pitchFamily="34" charset="-128"/>
              </a:defRPr>
            </a:lvl4pPr>
            <a:lvl5pPr marL="2185470" indent="-242830" defTabSz="967948" eaLnBrk="0" hangingPunct="0">
              <a:defRPr>
                <a:solidFill>
                  <a:schemeClr val="tx1"/>
                </a:solidFill>
                <a:latin typeface="Calibri" pitchFamily="34" charset="0"/>
                <a:ea typeface="MS PGothic" pitchFamily="34" charset="-128"/>
              </a:defRPr>
            </a:lvl5pPr>
            <a:lvl6pPr marL="2671131" indent="-242830" defTabSz="967948" eaLnBrk="0" fontAlgn="base" hangingPunct="0">
              <a:spcBef>
                <a:spcPct val="0"/>
              </a:spcBef>
              <a:spcAft>
                <a:spcPct val="0"/>
              </a:spcAft>
              <a:defRPr>
                <a:solidFill>
                  <a:schemeClr val="tx1"/>
                </a:solidFill>
                <a:latin typeface="Calibri" pitchFamily="34" charset="0"/>
                <a:ea typeface="MS PGothic" pitchFamily="34" charset="-128"/>
              </a:defRPr>
            </a:lvl6pPr>
            <a:lvl7pPr marL="3156790" indent="-242830" defTabSz="967948" eaLnBrk="0" fontAlgn="base" hangingPunct="0">
              <a:spcBef>
                <a:spcPct val="0"/>
              </a:spcBef>
              <a:spcAft>
                <a:spcPct val="0"/>
              </a:spcAft>
              <a:defRPr>
                <a:solidFill>
                  <a:schemeClr val="tx1"/>
                </a:solidFill>
                <a:latin typeface="Calibri" pitchFamily="34" charset="0"/>
                <a:ea typeface="MS PGothic" pitchFamily="34" charset="-128"/>
              </a:defRPr>
            </a:lvl7pPr>
            <a:lvl8pPr marL="3642451" indent="-242830" defTabSz="967948" eaLnBrk="0" fontAlgn="base" hangingPunct="0">
              <a:spcBef>
                <a:spcPct val="0"/>
              </a:spcBef>
              <a:spcAft>
                <a:spcPct val="0"/>
              </a:spcAft>
              <a:defRPr>
                <a:solidFill>
                  <a:schemeClr val="tx1"/>
                </a:solidFill>
                <a:latin typeface="Calibri" pitchFamily="34" charset="0"/>
                <a:ea typeface="MS PGothic" pitchFamily="34" charset="-128"/>
              </a:defRPr>
            </a:lvl8pPr>
            <a:lvl9pPr marL="4128111" indent="-242830" defTabSz="967948"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fld id="{BB978FB8-0AEA-411E-998E-2D9A3DC230A3}" type="slidenum">
              <a:rPr lang="en-US">
                <a:solidFill>
                  <a:prstClr val="black"/>
                </a:solidFill>
                <a:latin typeface="Verdana" pitchFamily="34" charset="0"/>
              </a:rPr>
              <a:pPr eaLnBrk="1" hangingPunct="1">
                <a:defRPr/>
              </a:pPr>
              <a:t>7</a:t>
            </a:fld>
            <a:endParaRPr lang="en-US">
              <a:solidFill>
                <a:prstClr val="black"/>
              </a:solidFill>
              <a:latin typeface="Verdana" pitchFamily="34" charset="0"/>
            </a:endParaRPr>
          </a:p>
        </p:txBody>
      </p:sp>
      <p:sp>
        <p:nvSpPr>
          <p:cNvPr id="61443" name="Rectangle 2"/>
          <p:cNvSpPr>
            <a:spLocks noGrp="1" noRot="1" noChangeAspect="1" noChangeArrowheads="1" noTextEdit="1"/>
          </p:cNvSpPr>
          <p:nvPr>
            <p:ph type="sldImg"/>
          </p:nvPr>
        </p:nvSpPr>
        <p:spPr bwMode="auto">
          <a:xfrm>
            <a:off x="635000" y="714375"/>
            <a:ext cx="6326188" cy="3557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212314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4CAD3-3AD4-42A6-BA60-90953F97AFDA}" type="slidenum">
              <a:rPr lang="en-US" smtClean="0"/>
              <a:t>8</a:t>
            </a:fld>
            <a:endParaRPr lang="en-US"/>
          </a:p>
        </p:txBody>
      </p:sp>
    </p:spTree>
    <p:extLst>
      <p:ext uri="{BB962C8B-B14F-4D97-AF65-F5344CB8AC3E}">
        <p14:creationId xmlns:p14="http://schemas.microsoft.com/office/powerpoint/2010/main" val="2364997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4CAD3-3AD4-42A6-BA60-90953F97AFDA}" type="slidenum">
              <a:rPr lang="en-US" smtClean="0"/>
              <a:t>9</a:t>
            </a:fld>
            <a:endParaRPr lang="en-US"/>
          </a:p>
        </p:txBody>
      </p:sp>
    </p:spTree>
    <p:extLst>
      <p:ext uri="{BB962C8B-B14F-4D97-AF65-F5344CB8AC3E}">
        <p14:creationId xmlns:p14="http://schemas.microsoft.com/office/powerpoint/2010/main" val="402054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8411" eaLnBrk="0" hangingPunct="0">
              <a:defRPr>
                <a:solidFill>
                  <a:schemeClr val="tx1"/>
                </a:solidFill>
                <a:latin typeface="Calibri" pitchFamily="34" charset="0"/>
                <a:ea typeface="MS PGothic" pitchFamily="34" charset="-128"/>
              </a:defRPr>
            </a:lvl1pPr>
            <a:lvl2pPr marL="773269" indent="-297411" defTabSz="948411" eaLnBrk="0" hangingPunct="0">
              <a:defRPr>
                <a:solidFill>
                  <a:schemeClr val="tx1"/>
                </a:solidFill>
                <a:latin typeface="Calibri" pitchFamily="34" charset="0"/>
                <a:ea typeface="MS PGothic" pitchFamily="34" charset="-128"/>
              </a:defRPr>
            </a:lvl2pPr>
            <a:lvl3pPr marL="1189644" indent="-237929" defTabSz="948411" eaLnBrk="0" hangingPunct="0">
              <a:defRPr>
                <a:solidFill>
                  <a:schemeClr val="tx1"/>
                </a:solidFill>
                <a:latin typeface="Calibri" pitchFamily="34" charset="0"/>
                <a:ea typeface="MS PGothic" pitchFamily="34" charset="-128"/>
              </a:defRPr>
            </a:lvl3pPr>
            <a:lvl4pPr marL="1665501" indent="-237929" defTabSz="948411" eaLnBrk="0" hangingPunct="0">
              <a:defRPr>
                <a:solidFill>
                  <a:schemeClr val="tx1"/>
                </a:solidFill>
                <a:latin typeface="Calibri" pitchFamily="34" charset="0"/>
                <a:ea typeface="MS PGothic" pitchFamily="34" charset="-128"/>
              </a:defRPr>
            </a:lvl4pPr>
            <a:lvl5pPr marL="2141358" indent="-237929" defTabSz="948411" eaLnBrk="0" hangingPunct="0">
              <a:defRPr>
                <a:solidFill>
                  <a:schemeClr val="tx1"/>
                </a:solidFill>
                <a:latin typeface="Calibri" pitchFamily="34" charset="0"/>
                <a:ea typeface="MS PGothic" pitchFamily="34" charset="-128"/>
              </a:defRPr>
            </a:lvl5pPr>
            <a:lvl6pPr marL="2617216" indent="-237929" defTabSz="948411" eaLnBrk="0" fontAlgn="base" hangingPunct="0">
              <a:spcBef>
                <a:spcPct val="0"/>
              </a:spcBef>
              <a:spcAft>
                <a:spcPct val="0"/>
              </a:spcAft>
              <a:defRPr>
                <a:solidFill>
                  <a:schemeClr val="tx1"/>
                </a:solidFill>
                <a:latin typeface="Calibri" pitchFamily="34" charset="0"/>
                <a:ea typeface="MS PGothic" pitchFamily="34" charset="-128"/>
              </a:defRPr>
            </a:lvl6pPr>
            <a:lvl7pPr marL="3093073" indent="-237929" defTabSz="948411" eaLnBrk="0" fontAlgn="base" hangingPunct="0">
              <a:spcBef>
                <a:spcPct val="0"/>
              </a:spcBef>
              <a:spcAft>
                <a:spcPct val="0"/>
              </a:spcAft>
              <a:defRPr>
                <a:solidFill>
                  <a:schemeClr val="tx1"/>
                </a:solidFill>
                <a:latin typeface="Calibri" pitchFamily="34" charset="0"/>
                <a:ea typeface="MS PGothic" pitchFamily="34" charset="-128"/>
              </a:defRPr>
            </a:lvl7pPr>
            <a:lvl8pPr marL="3568931" indent="-237929" defTabSz="948411" eaLnBrk="0" fontAlgn="base" hangingPunct="0">
              <a:spcBef>
                <a:spcPct val="0"/>
              </a:spcBef>
              <a:spcAft>
                <a:spcPct val="0"/>
              </a:spcAft>
              <a:defRPr>
                <a:solidFill>
                  <a:schemeClr val="tx1"/>
                </a:solidFill>
                <a:latin typeface="Calibri" pitchFamily="34" charset="0"/>
                <a:ea typeface="MS PGothic" pitchFamily="34" charset="-128"/>
              </a:defRPr>
            </a:lvl8pPr>
            <a:lvl9pPr marL="4044788" indent="-237929" defTabSz="948411"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r" defTabSz="948411" rtl="0" eaLnBrk="1" fontAlgn="auto" latinLnBrk="0" hangingPunct="1">
              <a:lnSpc>
                <a:spcPct val="100000"/>
              </a:lnSpc>
              <a:spcBef>
                <a:spcPts val="0"/>
              </a:spcBef>
              <a:spcAft>
                <a:spcPts val="0"/>
              </a:spcAft>
              <a:buClrTx/>
              <a:buSzTx/>
              <a:buFontTx/>
              <a:buNone/>
              <a:tabLst/>
              <a:defRPr/>
            </a:pPr>
            <a:fld id="{BB978FB8-0AEA-411E-998E-2D9A3DC230A3}" type="slidenum">
              <a:rPr kumimoji="0" lang="en-US" sz="1200" b="0" i="0" u="none" strike="noStrike" kern="1200" cap="none" spc="0" normalizeH="0" baseline="0" noProof="0">
                <a:ln>
                  <a:noFill/>
                </a:ln>
                <a:solidFill>
                  <a:prstClr val="black"/>
                </a:solidFill>
                <a:effectLst/>
                <a:uLnTx/>
                <a:uFillTx/>
                <a:latin typeface="Verdana" pitchFamily="34" charset="0"/>
                <a:ea typeface="MS PGothic" pitchFamily="34" charset="-128"/>
                <a:cs typeface="+mn-cs"/>
              </a:rPr>
              <a:pPr marL="0" marR="0" lvl="0" indent="0" algn="r" defTabSz="948411"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sp>
        <p:nvSpPr>
          <p:cNvPr id="61443" name="Rectangle 2"/>
          <p:cNvSpPr>
            <a:spLocks noGrp="1" noRot="1" noChangeAspect="1" noChangeArrowheads="1" noTextEdit="1"/>
          </p:cNvSpPr>
          <p:nvPr>
            <p:ph type="sldImg"/>
          </p:nvPr>
        </p:nvSpPr>
        <p:spPr bwMode="auto">
          <a:xfrm>
            <a:off x="603250" y="701675"/>
            <a:ext cx="6211888" cy="3494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852322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0" y="1557867"/>
            <a:ext cx="6795913" cy="2235200"/>
          </a:xfrm>
        </p:spPr>
        <p:txBody>
          <a:bodyPr anchor="b" anchorCtr="0">
            <a:noAutofit/>
          </a:bodyPr>
          <a:lstStyle>
            <a:lvl1pPr algn="l">
              <a:lnSpc>
                <a:spcPts val="4800"/>
              </a:lnSpc>
              <a:defRPr b="1" cap="none" spc="200">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4967109" y="4275667"/>
            <a:ext cx="6795913" cy="1202267"/>
          </a:xfrm>
        </p:spPr>
        <p:txBody>
          <a:bodyPr>
            <a:noAutofit/>
          </a:bodyPr>
          <a:lstStyle>
            <a:lvl1pPr marL="0" indent="0" algn="l">
              <a:lnSpc>
                <a:spcPts val="2800"/>
              </a:lnSpc>
              <a:buNone/>
              <a:defRPr sz="2400" b="1" cap="none" spc="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304801" y="1600200"/>
            <a:ext cx="5588000" cy="4621678"/>
          </a:xfrm>
        </p:spPr>
        <p:txBody>
          <a:bodyPr lIns="27432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084714" y="1600200"/>
            <a:ext cx="5802487" cy="4621678"/>
          </a:xfrm>
        </p:spPr>
        <p:txBody>
          <a:bodyPr lIns="27432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30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Picture Placeholder 3"/>
          <p:cNvSpPr>
            <a:spLocks noGrp="1"/>
          </p:cNvSpPr>
          <p:nvPr>
            <p:ph type="pic" sz="quarter" idx="10"/>
          </p:nvPr>
        </p:nvSpPr>
        <p:spPr>
          <a:xfrm>
            <a:off x="338666" y="1371600"/>
            <a:ext cx="5621868" cy="2253044"/>
          </a:xfrm>
        </p:spPr>
        <p:txBody>
          <a:bodyPr/>
          <a:lstStyle/>
          <a:p>
            <a:endParaRPr lang="en-US" dirty="0"/>
          </a:p>
        </p:txBody>
      </p:sp>
      <p:sp>
        <p:nvSpPr>
          <p:cNvPr id="4" name="Picture Placeholder 3"/>
          <p:cNvSpPr>
            <a:spLocks noGrp="1"/>
          </p:cNvSpPr>
          <p:nvPr>
            <p:ph type="pic" sz="quarter" idx="11"/>
          </p:nvPr>
        </p:nvSpPr>
        <p:spPr>
          <a:xfrm>
            <a:off x="6208889" y="1371600"/>
            <a:ext cx="5610579" cy="2253044"/>
          </a:xfrm>
        </p:spPr>
        <p:txBody>
          <a:bodyPr/>
          <a:lstStyle/>
          <a:p>
            <a:endParaRPr lang="en-US"/>
          </a:p>
        </p:txBody>
      </p:sp>
      <p:sp>
        <p:nvSpPr>
          <p:cNvPr id="5" name="Picture Placeholder 3"/>
          <p:cNvSpPr>
            <a:spLocks noGrp="1"/>
          </p:cNvSpPr>
          <p:nvPr>
            <p:ph type="pic" sz="quarter" idx="12"/>
          </p:nvPr>
        </p:nvSpPr>
        <p:spPr>
          <a:xfrm>
            <a:off x="338666" y="3784601"/>
            <a:ext cx="5621868" cy="2459799"/>
          </a:xfrm>
        </p:spPr>
        <p:txBody>
          <a:bodyPr/>
          <a:lstStyle/>
          <a:p>
            <a:endParaRPr lang="en-US"/>
          </a:p>
        </p:txBody>
      </p:sp>
      <p:sp>
        <p:nvSpPr>
          <p:cNvPr id="6" name="Picture Placeholder 3"/>
          <p:cNvSpPr>
            <a:spLocks noGrp="1"/>
          </p:cNvSpPr>
          <p:nvPr>
            <p:ph type="pic" sz="quarter" idx="13"/>
          </p:nvPr>
        </p:nvSpPr>
        <p:spPr>
          <a:xfrm>
            <a:off x="6208889" y="3784600"/>
            <a:ext cx="5610579" cy="2459800"/>
          </a:xfrm>
        </p:spPr>
        <p:txBody>
          <a:bodyPr/>
          <a:lstStyle/>
          <a:p>
            <a:endParaRPr lang="en-US"/>
          </a:p>
        </p:txBody>
      </p:sp>
    </p:spTree>
    <p:extLst>
      <p:ext uri="{BB962C8B-B14F-4D97-AF65-F5344CB8AC3E}">
        <p14:creationId xmlns:p14="http://schemas.microsoft.com/office/powerpoint/2010/main" val="356562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3"/>
          <p:cNvSpPr>
            <a:spLocks noGrp="1"/>
          </p:cNvSpPr>
          <p:nvPr>
            <p:ph type="pic" sz="quarter" idx="10"/>
          </p:nvPr>
        </p:nvSpPr>
        <p:spPr>
          <a:xfrm>
            <a:off x="349956" y="1329267"/>
            <a:ext cx="3668888" cy="1400218"/>
          </a:xfrm>
        </p:spPr>
        <p:txBody>
          <a:bodyPr/>
          <a:lstStyle/>
          <a:p>
            <a:endParaRPr lang="en-US"/>
          </a:p>
        </p:txBody>
      </p:sp>
      <p:sp>
        <p:nvSpPr>
          <p:cNvPr id="6" name="Picture Placeholder 3"/>
          <p:cNvSpPr>
            <a:spLocks noGrp="1"/>
          </p:cNvSpPr>
          <p:nvPr>
            <p:ph type="pic" sz="quarter" idx="12"/>
          </p:nvPr>
        </p:nvSpPr>
        <p:spPr>
          <a:xfrm>
            <a:off x="8123701" y="1329267"/>
            <a:ext cx="3740924" cy="1400218"/>
          </a:xfrm>
        </p:spPr>
        <p:txBody>
          <a:bodyPr/>
          <a:lstStyle/>
          <a:p>
            <a:endParaRPr lang="en-US"/>
          </a:p>
        </p:txBody>
      </p:sp>
      <p:sp>
        <p:nvSpPr>
          <p:cNvPr id="7" name="Picture Placeholder 3"/>
          <p:cNvSpPr>
            <a:spLocks noGrp="1"/>
          </p:cNvSpPr>
          <p:nvPr>
            <p:ph type="pic" sz="quarter" idx="13"/>
          </p:nvPr>
        </p:nvSpPr>
        <p:spPr>
          <a:xfrm>
            <a:off x="4176890" y="1329267"/>
            <a:ext cx="3826933" cy="1400218"/>
          </a:xfrm>
        </p:spPr>
        <p:txBody>
          <a:bodyPr/>
          <a:lstStyle/>
          <a:p>
            <a:endParaRPr lang="en-US"/>
          </a:p>
        </p:txBody>
      </p:sp>
      <p:sp>
        <p:nvSpPr>
          <p:cNvPr id="8" name="Picture Placeholder 3"/>
          <p:cNvSpPr>
            <a:spLocks noGrp="1"/>
          </p:cNvSpPr>
          <p:nvPr>
            <p:ph type="pic" sz="quarter" idx="14"/>
          </p:nvPr>
        </p:nvSpPr>
        <p:spPr>
          <a:xfrm>
            <a:off x="349956" y="2946400"/>
            <a:ext cx="3668888" cy="1514524"/>
          </a:xfrm>
        </p:spPr>
        <p:txBody>
          <a:bodyPr/>
          <a:lstStyle/>
          <a:p>
            <a:endParaRPr lang="en-US"/>
          </a:p>
        </p:txBody>
      </p:sp>
      <p:sp>
        <p:nvSpPr>
          <p:cNvPr id="9" name="Picture Placeholder 3"/>
          <p:cNvSpPr>
            <a:spLocks noGrp="1"/>
          </p:cNvSpPr>
          <p:nvPr>
            <p:ph type="pic" sz="quarter" idx="15"/>
          </p:nvPr>
        </p:nvSpPr>
        <p:spPr>
          <a:xfrm>
            <a:off x="8123701" y="2946400"/>
            <a:ext cx="3740924" cy="1514524"/>
          </a:xfrm>
        </p:spPr>
        <p:txBody>
          <a:bodyPr/>
          <a:lstStyle/>
          <a:p>
            <a:endParaRPr lang="en-US"/>
          </a:p>
        </p:txBody>
      </p:sp>
      <p:sp>
        <p:nvSpPr>
          <p:cNvPr id="10" name="Picture Placeholder 3"/>
          <p:cNvSpPr>
            <a:spLocks noGrp="1"/>
          </p:cNvSpPr>
          <p:nvPr>
            <p:ph type="pic" sz="quarter" idx="16"/>
          </p:nvPr>
        </p:nvSpPr>
        <p:spPr>
          <a:xfrm>
            <a:off x="4176890" y="2946400"/>
            <a:ext cx="3826933" cy="1514524"/>
          </a:xfrm>
        </p:spPr>
        <p:txBody>
          <a:bodyPr/>
          <a:lstStyle/>
          <a:p>
            <a:endParaRPr lang="en-US"/>
          </a:p>
        </p:txBody>
      </p:sp>
      <p:sp>
        <p:nvSpPr>
          <p:cNvPr id="11" name="Picture Placeholder 3"/>
          <p:cNvSpPr>
            <a:spLocks noGrp="1"/>
          </p:cNvSpPr>
          <p:nvPr>
            <p:ph type="pic" sz="quarter" idx="17"/>
          </p:nvPr>
        </p:nvSpPr>
        <p:spPr>
          <a:xfrm>
            <a:off x="349956" y="4677839"/>
            <a:ext cx="3668888" cy="1507682"/>
          </a:xfrm>
        </p:spPr>
        <p:txBody>
          <a:bodyPr/>
          <a:lstStyle/>
          <a:p>
            <a:endParaRPr lang="en-US"/>
          </a:p>
        </p:txBody>
      </p:sp>
      <p:sp>
        <p:nvSpPr>
          <p:cNvPr id="12" name="Picture Placeholder 3"/>
          <p:cNvSpPr>
            <a:spLocks noGrp="1"/>
          </p:cNvSpPr>
          <p:nvPr>
            <p:ph type="pic" sz="quarter" idx="18"/>
          </p:nvPr>
        </p:nvSpPr>
        <p:spPr>
          <a:xfrm>
            <a:off x="8123701" y="4677839"/>
            <a:ext cx="3740923" cy="1507682"/>
          </a:xfrm>
        </p:spPr>
        <p:txBody>
          <a:bodyPr/>
          <a:lstStyle/>
          <a:p>
            <a:endParaRPr lang="en-US"/>
          </a:p>
        </p:txBody>
      </p:sp>
      <p:sp>
        <p:nvSpPr>
          <p:cNvPr id="13" name="Picture Placeholder 3"/>
          <p:cNvSpPr>
            <a:spLocks noGrp="1"/>
          </p:cNvSpPr>
          <p:nvPr>
            <p:ph type="pic" sz="quarter" idx="19"/>
          </p:nvPr>
        </p:nvSpPr>
        <p:spPr>
          <a:xfrm>
            <a:off x="4176890" y="4677839"/>
            <a:ext cx="3826933" cy="1507682"/>
          </a:xfrm>
        </p:spPr>
        <p:txBody>
          <a:bodyPr/>
          <a:lstStyle/>
          <a:p>
            <a:endParaRPr lang="en-US"/>
          </a:p>
        </p:txBody>
      </p:sp>
    </p:spTree>
    <p:extLst>
      <p:ext uri="{BB962C8B-B14F-4D97-AF65-F5344CB8AC3E}">
        <p14:creationId xmlns:p14="http://schemas.microsoft.com/office/powerpoint/2010/main" val="2143574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BC9BF-0088-4E2F-B6DB-6EDDAB8561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462EFC-585A-4159-9A9B-BA1B51B39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CA60B5-DAA1-4A70-8F3F-B456BE21C96E}"/>
              </a:ext>
            </a:extLst>
          </p:cNvPr>
          <p:cNvSpPr>
            <a:spLocks noGrp="1"/>
          </p:cNvSpPr>
          <p:nvPr>
            <p:ph type="dt" sz="half" idx="10"/>
          </p:nvPr>
        </p:nvSpPr>
        <p:spPr/>
        <p:txBody>
          <a:bodyPr/>
          <a:lstStyle/>
          <a:p>
            <a:fld id="{9DF0EAA1-C3B2-467E-9EA3-DBF4954F6985}" type="datetimeFigureOut">
              <a:rPr lang="en-US" smtClean="0"/>
              <a:t>6/9/2021</a:t>
            </a:fld>
            <a:endParaRPr lang="en-US"/>
          </a:p>
        </p:txBody>
      </p:sp>
      <p:sp>
        <p:nvSpPr>
          <p:cNvPr id="5" name="Footer Placeholder 4">
            <a:extLst>
              <a:ext uri="{FF2B5EF4-FFF2-40B4-BE49-F238E27FC236}">
                <a16:creationId xmlns:a16="http://schemas.microsoft.com/office/drawing/2014/main" id="{FCB8D812-AD32-447B-9CB1-F8A941780C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DFA44-EFFC-40BA-9D47-545093FE1812}"/>
              </a:ext>
            </a:extLst>
          </p:cNvPr>
          <p:cNvSpPr>
            <a:spLocks noGrp="1"/>
          </p:cNvSpPr>
          <p:nvPr>
            <p:ph type="sldNum" sz="quarter" idx="12"/>
          </p:nvPr>
        </p:nvSpPr>
        <p:spPr/>
        <p:txBody>
          <a:bodyPr/>
          <a:lstStyle/>
          <a:p>
            <a:fld id="{4BA9B65E-1799-4559-A1FE-DCDD1301B321}" type="slidenum">
              <a:rPr lang="en-US" smtClean="0"/>
              <a:t>‹#›</a:t>
            </a:fld>
            <a:endParaRPr lang="en-US"/>
          </a:p>
        </p:txBody>
      </p:sp>
    </p:spTree>
    <p:extLst>
      <p:ext uri="{BB962C8B-B14F-4D97-AF65-F5344CB8AC3E}">
        <p14:creationId xmlns:p14="http://schemas.microsoft.com/office/powerpoint/2010/main" val="1653511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8074-F401-4EB1-A0C0-46589E91BB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DB5C5D-C1AA-41F4-BB3D-04D9740672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103D4-D240-4B26-90C0-858A14532D1B}"/>
              </a:ext>
            </a:extLst>
          </p:cNvPr>
          <p:cNvSpPr>
            <a:spLocks noGrp="1"/>
          </p:cNvSpPr>
          <p:nvPr>
            <p:ph type="dt" sz="half" idx="10"/>
          </p:nvPr>
        </p:nvSpPr>
        <p:spPr/>
        <p:txBody>
          <a:bodyPr/>
          <a:lstStyle/>
          <a:p>
            <a:fld id="{9DF0EAA1-C3B2-467E-9EA3-DBF4954F6985}" type="datetimeFigureOut">
              <a:rPr lang="en-US" smtClean="0"/>
              <a:t>6/9/2021</a:t>
            </a:fld>
            <a:endParaRPr lang="en-US"/>
          </a:p>
        </p:txBody>
      </p:sp>
      <p:sp>
        <p:nvSpPr>
          <p:cNvPr id="5" name="Footer Placeholder 4">
            <a:extLst>
              <a:ext uri="{FF2B5EF4-FFF2-40B4-BE49-F238E27FC236}">
                <a16:creationId xmlns:a16="http://schemas.microsoft.com/office/drawing/2014/main" id="{7C76E9BE-B6DA-4809-8D3C-7169016D3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4530F-8467-4B9E-8BE0-923A2D49DF9A}"/>
              </a:ext>
            </a:extLst>
          </p:cNvPr>
          <p:cNvSpPr>
            <a:spLocks noGrp="1"/>
          </p:cNvSpPr>
          <p:nvPr>
            <p:ph type="sldNum" sz="quarter" idx="12"/>
          </p:nvPr>
        </p:nvSpPr>
        <p:spPr/>
        <p:txBody>
          <a:bodyPr/>
          <a:lstStyle/>
          <a:p>
            <a:fld id="{4BA9B65E-1799-4559-A1FE-DCDD1301B321}" type="slidenum">
              <a:rPr lang="en-US" smtClean="0"/>
              <a:t>‹#›</a:t>
            </a:fld>
            <a:endParaRPr lang="en-US"/>
          </a:p>
        </p:txBody>
      </p:sp>
    </p:spTree>
    <p:extLst>
      <p:ext uri="{BB962C8B-B14F-4D97-AF65-F5344CB8AC3E}">
        <p14:creationId xmlns:p14="http://schemas.microsoft.com/office/powerpoint/2010/main" val="2424947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54C8-0597-4FFD-B3E6-9D6A55E419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5C215C-78BC-40CB-B8EC-3AB62402A1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669D5C-964E-4CFE-8341-7FE0743A92F9}"/>
              </a:ext>
            </a:extLst>
          </p:cNvPr>
          <p:cNvSpPr>
            <a:spLocks noGrp="1"/>
          </p:cNvSpPr>
          <p:nvPr>
            <p:ph type="dt" sz="half" idx="10"/>
          </p:nvPr>
        </p:nvSpPr>
        <p:spPr/>
        <p:txBody>
          <a:bodyPr/>
          <a:lstStyle/>
          <a:p>
            <a:fld id="{9DF0EAA1-C3B2-467E-9EA3-DBF4954F6985}" type="datetimeFigureOut">
              <a:rPr lang="en-US" smtClean="0"/>
              <a:t>6/9/2021</a:t>
            </a:fld>
            <a:endParaRPr lang="en-US"/>
          </a:p>
        </p:txBody>
      </p:sp>
      <p:sp>
        <p:nvSpPr>
          <p:cNvPr id="5" name="Footer Placeholder 4">
            <a:extLst>
              <a:ext uri="{FF2B5EF4-FFF2-40B4-BE49-F238E27FC236}">
                <a16:creationId xmlns:a16="http://schemas.microsoft.com/office/drawing/2014/main" id="{90A54BD0-016F-4FF6-8FFA-C76240452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5736A-8AEC-4347-A3F2-E24ADC78CF3D}"/>
              </a:ext>
            </a:extLst>
          </p:cNvPr>
          <p:cNvSpPr>
            <a:spLocks noGrp="1"/>
          </p:cNvSpPr>
          <p:nvPr>
            <p:ph type="sldNum" sz="quarter" idx="12"/>
          </p:nvPr>
        </p:nvSpPr>
        <p:spPr/>
        <p:txBody>
          <a:bodyPr/>
          <a:lstStyle/>
          <a:p>
            <a:fld id="{4BA9B65E-1799-4559-A1FE-DCDD1301B321}" type="slidenum">
              <a:rPr lang="en-US" smtClean="0"/>
              <a:t>‹#›</a:t>
            </a:fld>
            <a:endParaRPr lang="en-US"/>
          </a:p>
        </p:txBody>
      </p:sp>
    </p:spTree>
    <p:extLst>
      <p:ext uri="{BB962C8B-B14F-4D97-AF65-F5344CB8AC3E}">
        <p14:creationId xmlns:p14="http://schemas.microsoft.com/office/powerpoint/2010/main" val="155932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7562-BE98-4D4B-B87D-BE55206A5E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86CD82-2A08-42DC-846B-999D710C2C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D91F11-5BB7-4B8E-9CBA-2155F1F8D2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BC044D-9A5A-439C-B38E-F41909A98569}"/>
              </a:ext>
            </a:extLst>
          </p:cNvPr>
          <p:cNvSpPr>
            <a:spLocks noGrp="1"/>
          </p:cNvSpPr>
          <p:nvPr>
            <p:ph type="dt" sz="half" idx="10"/>
          </p:nvPr>
        </p:nvSpPr>
        <p:spPr/>
        <p:txBody>
          <a:bodyPr/>
          <a:lstStyle/>
          <a:p>
            <a:fld id="{9DF0EAA1-C3B2-467E-9EA3-DBF4954F6985}" type="datetimeFigureOut">
              <a:rPr lang="en-US" smtClean="0"/>
              <a:t>6/9/2021</a:t>
            </a:fld>
            <a:endParaRPr lang="en-US"/>
          </a:p>
        </p:txBody>
      </p:sp>
      <p:sp>
        <p:nvSpPr>
          <p:cNvPr id="6" name="Footer Placeholder 5">
            <a:extLst>
              <a:ext uri="{FF2B5EF4-FFF2-40B4-BE49-F238E27FC236}">
                <a16:creationId xmlns:a16="http://schemas.microsoft.com/office/drawing/2014/main" id="{124D45DB-DF2E-4264-BF30-952C3161E4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3E869A-9D90-4AF2-9A9A-CE40F9B82BBC}"/>
              </a:ext>
            </a:extLst>
          </p:cNvPr>
          <p:cNvSpPr>
            <a:spLocks noGrp="1"/>
          </p:cNvSpPr>
          <p:nvPr>
            <p:ph type="sldNum" sz="quarter" idx="12"/>
          </p:nvPr>
        </p:nvSpPr>
        <p:spPr/>
        <p:txBody>
          <a:bodyPr/>
          <a:lstStyle/>
          <a:p>
            <a:fld id="{4BA9B65E-1799-4559-A1FE-DCDD1301B321}" type="slidenum">
              <a:rPr lang="en-US" smtClean="0"/>
              <a:t>‹#›</a:t>
            </a:fld>
            <a:endParaRPr lang="en-US"/>
          </a:p>
        </p:txBody>
      </p:sp>
    </p:spTree>
    <p:extLst>
      <p:ext uri="{BB962C8B-B14F-4D97-AF65-F5344CB8AC3E}">
        <p14:creationId xmlns:p14="http://schemas.microsoft.com/office/powerpoint/2010/main" val="2692916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AFAD-A797-4FDF-AA77-CE6BECEAF1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BF5B7A-1D21-4BB4-A9C9-7C6F97408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6698B-DB98-4BAE-BDBA-2F281F052B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023460-320D-40A3-88EA-603BEDB4A1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8F3631-E9B4-4ACC-863D-6BB544568E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FD3788-FCF4-44D9-8721-2BB99B2B8FFF}"/>
              </a:ext>
            </a:extLst>
          </p:cNvPr>
          <p:cNvSpPr>
            <a:spLocks noGrp="1"/>
          </p:cNvSpPr>
          <p:nvPr>
            <p:ph type="dt" sz="half" idx="10"/>
          </p:nvPr>
        </p:nvSpPr>
        <p:spPr/>
        <p:txBody>
          <a:bodyPr/>
          <a:lstStyle/>
          <a:p>
            <a:fld id="{9DF0EAA1-C3B2-467E-9EA3-DBF4954F6985}" type="datetimeFigureOut">
              <a:rPr lang="en-US" smtClean="0"/>
              <a:t>6/9/2021</a:t>
            </a:fld>
            <a:endParaRPr lang="en-US"/>
          </a:p>
        </p:txBody>
      </p:sp>
      <p:sp>
        <p:nvSpPr>
          <p:cNvPr id="8" name="Footer Placeholder 7">
            <a:extLst>
              <a:ext uri="{FF2B5EF4-FFF2-40B4-BE49-F238E27FC236}">
                <a16:creationId xmlns:a16="http://schemas.microsoft.com/office/drawing/2014/main" id="{0897D469-28BA-4B2E-997B-53D3B1D876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270EDB-883A-41C0-B3AC-1B0421AA58AB}"/>
              </a:ext>
            </a:extLst>
          </p:cNvPr>
          <p:cNvSpPr>
            <a:spLocks noGrp="1"/>
          </p:cNvSpPr>
          <p:nvPr>
            <p:ph type="sldNum" sz="quarter" idx="12"/>
          </p:nvPr>
        </p:nvSpPr>
        <p:spPr/>
        <p:txBody>
          <a:bodyPr/>
          <a:lstStyle/>
          <a:p>
            <a:fld id="{4BA9B65E-1799-4559-A1FE-DCDD1301B321}" type="slidenum">
              <a:rPr lang="en-US" smtClean="0"/>
              <a:t>‹#›</a:t>
            </a:fld>
            <a:endParaRPr lang="en-US"/>
          </a:p>
        </p:txBody>
      </p:sp>
    </p:spTree>
    <p:extLst>
      <p:ext uri="{BB962C8B-B14F-4D97-AF65-F5344CB8AC3E}">
        <p14:creationId xmlns:p14="http://schemas.microsoft.com/office/powerpoint/2010/main" val="3676032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0FD2-56CE-4AE8-AA5E-7EE1551AB3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D15330-AEB3-44A4-AAA5-03D4BD916808}"/>
              </a:ext>
            </a:extLst>
          </p:cNvPr>
          <p:cNvSpPr>
            <a:spLocks noGrp="1"/>
          </p:cNvSpPr>
          <p:nvPr>
            <p:ph type="dt" sz="half" idx="10"/>
          </p:nvPr>
        </p:nvSpPr>
        <p:spPr/>
        <p:txBody>
          <a:bodyPr/>
          <a:lstStyle/>
          <a:p>
            <a:fld id="{9DF0EAA1-C3B2-467E-9EA3-DBF4954F6985}" type="datetimeFigureOut">
              <a:rPr lang="en-US" smtClean="0"/>
              <a:t>6/9/2021</a:t>
            </a:fld>
            <a:endParaRPr lang="en-US"/>
          </a:p>
        </p:txBody>
      </p:sp>
      <p:sp>
        <p:nvSpPr>
          <p:cNvPr id="4" name="Footer Placeholder 3">
            <a:extLst>
              <a:ext uri="{FF2B5EF4-FFF2-40B4-BE49-F238E27FC236}">
                <a16:creationId xmlns:a16="http://schemas.microsoft.com/office/drawing/2014/main" id="{0BEDB2EE-3B49-4317-B8E7-3BC5CAE528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CB2E3B-7BE0-4DA1-B619-C95BAF924943}"/>
              </a:ext>
            </a:extLst>
          </p:cNvPr>
          <p:cNvSpPr>
            <a:spLocks noGrp="1"/>
          </p:cNvSpPr>
          <p:nvPr>
            <p:ph type="sldNum" sz="quarter" idx="12"/>
          </p:nvPr>
        </p:nvSpPr>
        <p:spPr/>
        <p:txBody>
          <a:bodyPr/>
          <a:lstStyle/>
          <a:p>
            <a:fld id="{4BA9B65E-1799-4559-A1FE-DCDD1301B321}" type="slidenum">
              <a:rPr lang="en-US" smtClean="0"/>
              <a:t>‹#›</a:t>
            </a:fld>
            <a:endParaRPr lang="en-US"/>
          </a:p>
        </p:txBody>
      </p:sp>
    </p:spTree>
    <p:extLst>
      <p:ext uri="{BB962C8B-B14F-4D97-AF65-F5344CB8AC3E}">
        <p14:creationId xmlns:p14="http://schemas.microsoft.com/office/powerpoint/2010/main" val="564472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E9158-E9C4-4813-BC89-3A67D673D2B3}"/>
              </a:ext>
            </a:extLst>
          </p:cNvPr>
          <p:cNvSpPr>
            <a:spLocks noGrp="1"/>
          </p:cNvSpPr>
          <p:nvPr>
            <p:ph type="dt" sz="half" idx="10"/>
          </p:nvPr>
        </p:nvSpPr>
        <p:spPr/>
        <p:txBody>
          <a:bodyPr/>
          <a:lstStyle/>
          <a:p>
            <a:fld id="{9DF0EAA1-C3B2-467E-9EA3-DBF4954F6985}" type="datetimeFigureOut">
              <a:rPr lang="en-US" smtClean="0"/>
              <a:t>6/9/2021</a:t>
            </a:fld>
            <a:endParaRPr lang="en-US"/>
          </a:p>
        </p:txBody>
      </p:sp>
      <p:sp>
        <p:nvSpPr>
          <p:cNvPr id="3" name="Footer Placeholder 2">
            <a:extLst>
              <a:ext uri="{FF2B5EF4-FFF2-40B4-BE49-F238E27FC236}">
                <a16:creationId xmlns:a16="http://schemas.microsoft.com/office/drawing/2014/main" id="{A1DDA04F-FABC-4CB0-96EF-7346787040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54A79-6E90-41CE-829E-DD739207458E}"/>
              </a:ext>
            </a:extLst>
          </p:cNvPr>
          <p:cNvSpPr>
            <a:spLocks noGrp="1"/>
          </p:cNvSpPr>
          <p:nvPr>
            <p:ph type="sldNum" sz="quarter" idx="12"/>
          </p:nvPr>
        </p:nvSpPr>
        <p:spPr/>
        <p:txBody>
          <a:bodyPr/>
          <a:lstStyle/>
          <a:p>
            <a:fld id="{4BA9B65E-1799-4559-A1FE-DCDD1301B321}" type="slidenum">
              <a:rPr lang="en-US" smtClean="0"/>
              <a:t>‹#›</a:t>
            </a:fld>
            <a:endParaRPr lang="en-US"/>
          </a:p>
        </p:txBody>
      </p:sp>
    </p:spTree>
    <p:extLst>
      <p:ext uri="{BB962C8B-B14F-4D97-AF65-F5344CB8AC3E}">
        <p14:creationId xmlns:p14="http://schemas.microsoft.com/office/powerpoint/2010/main" val="29478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0607" y="4457822"/>
            <a:ext cx="8213313" cy="819573"/>
          </a:xfrm>
        </p:spPr>
        <p:txBody>
          <a:bodyPr anchor="b" anchorCtr="0">
            <a:noAutofit/>
          </a:bodyPr>
          <a:lstStyle>
            <a:lvl1pPr algn="l">
              <a:lnSpc>
                <a:spcPts val="4800"/>
              </a:lnSpc>
              <a:defRPr b="1" cap="none" spc="200">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290607" y="5712583"/>
            <a:ext cx="7390353" cy="675154"/>
          </a:xfrm>
        </p:spPr>
        <p:txBody>
          <a:bodyPr>
            <a:noAutofit/>
          </a:bodyPr>
          <a:lstStyle>
            <a:lvl1pPr marL="0" indent="0" algn="l">
              <a:lnSpc>
                <a:spcPts val="2800"/>
              </a:lnSpc>
              <a:buNone/>
              <a:defRPr sz="2400" b="1" cap="none" spc="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20921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3DA8-7329-408A-A595-3154DFD65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D53C8D-67FC-46A5-AA1F-875F70D369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30476-18DC-4B0D-896D-207E13F768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F4B0DA-8BBF-4820-AD11-196AD8B5BE33}"/>
              </a:ext>
            </a:extLst>
          </p:cNvPr>
          <p:cNvSpPr>
            <a:spLocks noGrp="1"/>
          </p:cNvSpPr>
          <p:nvPr>
            <p:ph type="dt" sz="half" idx="10"/>
          </p:nvPr>
        </p:nvSpPr>
        <p:spPr/>
        <p:txBody>
          <a:bodyPr/>
          <a:lstStyle/>
          <a:p>
            <a:fld id="{9DF0EAA1-C3B2-467E-9EA3-DBF4954F6985}" type="datetimeFigureOut">
              <a:rPr lang="en-US" smtClean="0"/>
              <a:t>6/9/2021</a:t>
            </a:fld>
            <a:endParaRPr lang="en-US"/>
          </a:p>
        </p:txBody>
      </p:sp>
      <p:sp>
        <p:nvSpPr>
          <p:cNvPr id="6" name="Footer Placeholder 5">
            <a:extLst>
              <a:ext uri="{FF2B5EF4-FFF2-40B4-BE49-F238E27FC236}">
                <a16:creationId xmlns:a16="http://schemas.microsoft.com/office/drawing/2014/main" id="{0D46B09A-CEB0-4A2A-A032-6345F7F9C6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C8EF75-2039-4441-BE04-7F484AFC0FF6}"/>
              </a:ext>
            </a:extLst>
          </p:cNvPr>
          <p:cNvSpPr>
            <a:spLocks noGrp="1"/>
          </p:cNvSpPr>
          <p:nvPr>
            <p:ph type="sldNum" sz="quarter" idx="12"/>
          </p:nvPr>
        </p:nvSpPr>
        <p:spPr/>
        <p:txBody>
          <a:bodyPr/>
          <a:lstStyle/>
          <a:p>
            <a:fld id="{4BA9B65E-1799-4559-A1FE-DCDD1301B321}" type="slidenum">
              <a:rPr lang="en-US" smtClean="0"/>
              <a:t>‹#›</a:t>
            </a:fld>
            <a:endParaRPr lang="en-US"/>
          </a:p>
        </p:txBody>
      </p:sp>
    </p:spTree>
    <p:extLst>
      <p:ext uri="{BB962C8B-B14F-4D97-AF65-F5344CB8AC3E}">
        <p14:creationId xmlns:p14="http://schemas.microsoft.com/office/powerpoint/2010/main" val="1620480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5343-7848-4C38-8B00-CDD20F4C5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C565B4-0B53-4C7B-B36C-B4F8A89F4E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60765D-672E-4E51-860D-3276DAED3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3422-24EC-443D-AF09-0CD508501446}"/>
              </a:ext>
            </a:extLst>
          </p:cNvPr>
          <p:cNvSpPr>
            <a:spLocks noGrp="1"/>
          </p:cNvSpPr>
          <p:nvPr>
            <p:ph type="dt" sz="half" idx="10"/>
          </p:nvPr>
        </p:nvSpPr>
        <p:spPr/>
        <p:txBody>
          <a:bodyPr/>
          <a:lstStyle/>
          <a:p>
            <a:fld id="{9DF0EAA1-C3B2-467E-9EA3-DBF4954F6985}" type="datetimeFigureOut">
              <a:rPr lang="en-US" smtClean="0"/>
              <a:t>6/9/2021</a:t>
            </a:fld>
            <a:endParaRPr lang="en-US"/>
          </a:p>
        </p:txBody>
      </p:sp>
      <p:sp>
        <p:nvSpPr>
          <p:cNvPr id="6" name="Footer Placeholder 5">
            <a:extLst>
              <a:ext uri="{FF2B5EF4-FFF2-40B4-BE49-F238E27FC236}">
                <a16:creationId xmlns:a16="http://schemas.microsoft.com/office/drawing/2014/main" id="{1E92BB3F-E012-4898-958E-A6AF411121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B0ADC-DDA7-4B1A-A336-1529E7C0DAE8}"/>
              </a:ext>
            </a:extLst>
          </p:cNvPr>
          <p:cNvSpPr>
            <a:spLocks noGrp="1"/>
          </p:cNvSpPr>
          <p:nvPr>
            <p:ph type="sldNum" sz="quarter" idx="12"/>
          </p:nvPr>
        </p:nvSpPr>
        <p:spPr/>
        <p:txBody>
          <a:bodyPr/>
          <a:lstStyle/>
          <a:p>
            <a:fld id="{4BA9B65E-1799-4559-A1FE-DCDD1301B321}" type="slidenum">
              <a:rPr lang="en-US" smtClean="0"/>
              <a:t>‹#›</a:t>
            </a:fld>
            <a:endParaRPr lang="en-US"/>
          </a:p>
        </p:txBody>
      </p:sp>
    </p:spTree>
    <p:extLst>
      <p:ext uri="{BB962C8B-B14F-4D97-AF65-F5344CB8AC3E}">
        <p14:creationId xmlns:p14="http://schemas.microsoft.com/office/powerpoint/2010/main" val="3710488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DC95-2D35-42D3-BDA4-3D30D63FE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F08684-C5A6-4513-975F-ED8511E40D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13F3F-94F5-48D8-88EA-DD68006A8D96}"/>
              </a:ext>
            </a:extLst>
          </p:cNvPr>
          <p:cNvSpPr>
            <a:spLocks noGrp="1"/>
          </p:cNvSpPr>
          <p:nvPr>
            <p:ph type="dt" sz="half" idx="10"/>
          </p:nvPr>
        </p:nvSpPr>
        <p:spPr/>
        <p:txBody>
          <a:bodyPr/>
          <a:lstStyle/>
          <a:p>
            <a:fld id="{9DF0EAA1-C3B2-467E-9EA3-DBF4954F6985}" type="datetimeFigureOut">
              <a:rPr lang="en-US" smtClean="0"/>
              <a:t>6/9/2021</a:t>
            </a:fld>
            <a:endParaRPr lang="en-US"/>
          </a:p>
        </p:txBody>
      </p:sp>
      <p:sp>
        <p:nvSpPr>
          <p:cNvPr id="5" name="Footer Placeholder 4">
            <a:extLst>
              <a:ext uri="{FF2B5EF4-FFF2-40B4-BE49-F238E27FC236}">
                <a16:creationId xmlns:a16="http://schemas.microsoft.com/office/drawing/2014/main" id="{49F2A02B-1B23-437F-AE3B-77A1888DD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2C145-89C0-4E16-AC9F-0BD97FAAE4CE}"/>
              </a:ext>
            </a:extLst>
          </p:cNvPr>
          <p:cNvSpPr>
            <a:spLocks noGrp="1"/>
          </p:cNvSpPr>
          <p:nvPr>
            <p:ph type="sldNum" sz="quarter" idx="12"/>
          </p:nvPr>
        </p:nvSpPr>
        <p:spPr/>
        <p:txBody>
          <a:bodyPr/>
          <a:lstStyle/>
          <a:p>
            <a:fld id="{4BA9B65E-1799-4559-A1FE-DCDD1301B321}" type="slidenum">
              <a:rPr lang="en-US" smtClean="0"/>
              <a:t>‹#›</a:t>
            </a:fld>
            <a:endParaRPr lang="en-US"/>
          </a:p>
        </p:txBody>
      </p:sp>
    </p:spTree>
    <p:extLst>
      <p:ext uri="{BB962C8B-B14F-4D97-AF65-F5344CB8AC3E}">
        <p14:creationId xmlns:p14="http://schemas.microsoft.com/office/powerpoint/2010/main" val="393301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CA2C3A-0556-4FF8-A5B2-EE73CE5045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0D6422-BD99-4CB9-B25A-293C71014A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70A3B-E7C3-4CFD-967B-71C0AE187400}"/>
              </a:ext>
            </a:extLst>
          </p:cNvPr>
          <p:cNvSpPr>
            <a:spLocks noGrp="1"/>
          </p:cNvSpPr>
          <p:nvPr>
            <p:ph type="dt" sz="half" idx="10"/>
          </p:nvPr>
        </p:nvSpPr>
        <p:spPr/>
        <p:txBody>
          <a:bodyPr/>
          <a:lstStyle/>
          <a:p>
            <a:fld id="{9DF0EAA1-C3B2-467E-9EA3-DBF4954F6985}" type="datetimeFigureOut">
              <a:rPr lang="en-US" smtClean="0"/>
              <a:t>6/9/2021</a:t>
            </a:fld>
            <a:endParaRPr lang="en-US"/>
          </a:p>
        </p:txBody>
      </p:sp>
      <p:sp>
        <p:nvSpPr>
          <p:cNvPr id="5" name="Footer Placeholder 4">
            <a:extLst>
              <a:ext uri="{FF2B5EF4-FFF2-40B4-BE49-F238E27FC236}">
                <a16:creationId xmlns:a16="http://schemas.microsoft.com/office/drawing/2014/main" id="{7E279A4A-EB39-4B6C-9E35-7551678BA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FC2AF9-9EBB-479D-B988-EBE8EF718D85}"/>
              </a:ext>
            </a:extLst>
          </p:cNvPr>
          <p:cNvSpPr>
            <a:spLocks noGrp="1"/>
          </p:cNvSpPr>
          <p:nvPr>
            <p:ph type="sldNum" sz="quarter" idx="12"/>
          </p:nvPr>
        </p:nvSpPr>
        <p:spPr/>
        <p:txBody>
          <a:bodyPr/>
          <a:lstStyle/>
          <a:p>
            <a:fld id="{4BA9B65E-1799-4559-A1FE-DCDD1301B321}" type="slidenum">
              <a:rPr lang="en-US" smtClean="0"/>
              <a:t>‹#›</a:t>
            </a:fld>
            <a:endParaRPr lang="en-US"/>
          </a:p>
        </p:txBody>
      </p:sp>
    </p:spTree>
    <p:extLst>
      <p:ext uri="{BB962C8B-B14F-4D97-AF65-F5344CB8AC3E}">
        <p14:creationId xmlns:p14="http://schemas.microsoft.com/office/powerpoint/2010/main" val="177013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0" y="1557867"/>
            <a:ext cx="6795913" cy="2235200"/>
          </a:xfrm>
        </p:spPr>
        <p:txBody>
          <a:bodyPr anchor="b" anchorCtr="0">
            <a:noAutofit/>
          </a:bodyPr>
          <a:lstStyle>
            <a:lvl1pPr algn="l">
              <a:lnSpc>
                <a:spcPts val="4800"/>
              </a:lnSpc>
              <a:defRPr b="1" cap="none" spc="200">
                <a:solidFill>
                  <a:schemeClr val="bg1"/>
                </a:solidFill>
              </a:defRPr>
            </a:lvl1pPr>
          </a:lstStyle>
          <a:p>
            <a:r>
              <a:rPr lang="en-US" dirty="0"/>
              <a:t>Click To Edit Master Title SLIDE</a:t>
            </a:r>
          </a:p>
        </p:txBody>
      </p:sp>
      <p:sp>
        <p:nvSpPr>
          <p:cNvPr id="3" name="Subtitle 2"/>
          <p:cNvSpPr>
            <a:spLocks noGrp="1"/>
          </p:cNvSpPr>
          <p:nvPr>
            <p:ph type="subTitle" idx="1" hasCustomPrompt="1"/>
          </p:nvPr>
        </p:nvSpPr>
        <p:spPr>
          <a:xfrm>
            <a:off x="4967109" y="4275667"/>
            <a:ext cx="6795913" cy="1202267"/>
          </a:xfrm>
        </p:spPr>
        <p:txBody>
          <a:bodyPr>
            <a:noAutofit/>
          </a:bodyPr>
          <a:lstStyle>
            <a:lvl1pPr marL="0" indent="0" algn="l">
              <a:lnSpc>
                <a:spcPts val="2800"/>
              </a:lnSpc>
              <a:buNone/>
              <a:defRPr sz="2400" b="1" cap="none" spc="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4498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048" y="4483947"/>
            <a:ext cx="7847552" cy="858762"/>
          </a:xfrm>
        </p:spPr>
        <p:txBody>
          <a:bodyPr anchor="b" anchorCtr="0">
            <a:noAutofit/>
          </a:bodyPr>
          <a:lstStyle>
            <a:lvl1pPr algn="l">
              <a:lnSpc>
                <a:spcPts val="4800"/>
              </a:lnSpc>
              <a:defRPr b="1" cap="none" spc="200">
                <a:solidFill>
                  <a:schemeClr val="bg1"/>
                </a:solidFill>
              </a:defRPr>
            </a:lvl1pPr>
          </a:lstStyle>
          <a:p>
            <a:r>
              <a:rPr lang="en-US" dirty="0"/>
              <a:t>Click To Edit Master Title SLIDE</a:t>
            </a:r>
          </a:p>
        </p:txBody>
      </p:sp>
      <p:sp>
        <p:nvSpPr>
          <p:cNvPr id="3" name="Subtitle 2"/>
          <p:cNvSpPr>
            <a:spLocks noGrp="1"/>
          </p:cNvSpPr>
          <p:nvPr>
            <p:ph type="subTitle" idx="1" hasCustomPrompt="1"/>
          </p:nvPr>
        </p:nvSpPr>
        <p:spPr>
          <a:xfrm>
            <a:off x="382049" y="5656218"/>
            <a:ext cx="7050718" cy="770708"/>
          </a:xfrm>
        </p:spPr>
        <p:txBody>
          <a:bodyPr>
            <a:noAutofit/>
          </a:bodyPr>
          <a:lstStyle>
            <a:lvl1pPr marL="0" indent="0" algn="l">
              <a:lnSpc>
                <a:spcPts val="2800"/>
              </a:lnSpc>
              <a:buNone/>
              <a:defRPr sz="2400" b="1" cap="none" spc="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36102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1" y="1413933"/>
            <a:ext cx="11830756" cy="4749800"/>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9236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304801" y="1600200"/>
            <a:ext cx="5588000" cy="4621678"/>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084714" y="1600200"/>
            <a:ext cx="5802487" cy="4621678"/>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6617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Picture Placeholder 3"/>
          <p:cNvSpPr>
            <a:spLocks noGrp="1"/>
          </p:cNvSpPr>
          <p:nvPr>
            <p:ph type="pic" sz="quarter" idx="10"/>
          </p:nvPr>
        </p:nvSpPr>
        <p:spPr>
          <a:xfrm>
            <a:off x="338666" y="1371600"/>
            <a:ext cx="5621868" cy="2253044"/>
          </a:xfrm>
        </p:spPr>
        <p:txBody>
          <a:bodyPr/>
          <a:lstStyle/>
          <a:p>
            <a:endParaRPr lang="en-US" dirty="0"/>
          </a:p>
        </p:txBody>
      </p:sp>
      <p:sp>
        <p:nvSpPr>
          <p:cNvPr id="4" name="Picture Placeholder 3"/>
          <p:cNvSpPr>
            <a:spLocks noGrp="1"/>
          </p:cNvSpPr>
          <p:nvPr>
            <p:ph type="pic" sz="quarter" idx="11"/>
          </p:nvPr>
        </p:nvSpPr>
        <p:spPr>
          <a:xfrm>
            <a:off x="6208889" y="1371600"/>
            <a:ext cx="5610579" cy="2253044"/>
          </a:xfrm>
        </p:spPr>
        <p:txBody>
          <a:bodyPr/>
          <a:lstStyle/>
          <a:p>
            <a:endParaRPr lang="en-US"/>
          </a:p>
        </p:txBody>
      </p:sp>
      <p:sp>
        <p:nvSpPr>
          <p:cNvPr id="5" name="Picture Placeholder 3"/>
          <p:cNvSpPr>
            <a:spLocks noGrp="1"/>
          </p:cNvSpPr>
          <p:nvPr>
            <p:ph type="pic" sz="quarter" idx="12"/>
          </p:nvPr>
        </p:nvSpPr>
        <p:spPr>
          <a:xfrm>
            <a:off x="338666" y="3784601"/>
            <a:ext cx="5621868" cy="2459799"/>
          </a:xfrm>
        </p:spPr>
        <p:txBody>
          <a:bodyPr/>
          <a:lstStyle/>
          <a:p>
            <a:endParaRPr lang="en-US"/>
          </a:p>
        </p:txBody>
      </p:sp>
      <p:sp>
        <p:nvSpPr>
          <p:cNvPr id="6" name="Picture Placeholder 3"/>
          <p:cNvSpPr>
            <a:spLocks noGrp="1"/>
          </p:cNvSpPr>
          <p:nvPr>
            <p:ph type="pic" sz="quarter" idx="13"/>
          </p:nvPr>
        </p:nvSpPr>
        <p:spPr>
          <a:xfrm>
            <a:off x="6208889" y="3784600"/>
            <a:ext cx="5610579" cy="2459800"/>
          </a:xfrm>
        </p:spPr>
        <p:txBody>
          <a:bodyPr/>
          <a:lstStyle/>
          <a:p>
            <a:endParaRPr lang="en-US"/>
          </a:p>
        </p:txBody>
      </p:sp>
    </p:spTree>
    <p:extLst>
      <p:ext uri="{BB962C8B-B14F-4D97-AF65-F5344CB8AC3E}">
        <p14:creationId xmlns:p14="http://schemas.microsoft.com/office/powerpoint/2010/main" val="172913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3"/>
          <p:cNvSpPr>
            <a:spLocks noGrp="1"/>
          </p:cNvSpPr>
          <p:nvPr>
            <p:ph type="pic" sz="quarter" idx="10"/>
          </p:nvPr>
        </p:nvSpPr>
        <p:spPr>
          <a:xfrm>
            <a:off x="349956" y="1329267"/>
            <a:ext cx="3668888" cy="1400218"/>
          </a:xfrm>
        </p:spPr>
        <p:txBody>
          <a:bodyPr/>
          <a:lstStyle/>
          <a:p>
            <a:endParaRPr lang="en-US"/>
          </a:p>
        </p:txBody>
      </p:sp>
      <p:sp>
        <p:nvSpPr>
          <p:cNvPr id="6" name="Picture Placeholder 3"/>
          <p:cNvSpPr>
            <a:spLocks noGrp="1"/>
          </p:cNvSpPr>
          <p:nvPr>
            <p:ph type="pic" sz="quarter" idx="12"/>
          </p:nvPr>
        </p:nvSpPr>
        <p:spPr>
          <a:xfrm>
            <a:off x="8123701" y="1329267"/>
            <a:ext cx="3740924" cy="1400218"/>
          </a:xfrm>
        </p:spPr>
        <p:txBody>
          <a:bodyPr/>
          <a:lstStyle/>
          <a:p>
            <a:endParaRPr lang="en-US"/>
          </a:p>
        </p:txBody>
      </p:sp>
      <p:sp>
        <p:nvSpPr>
          <p:cNvPr id="7" name="Picture Placeholder 3"/>
          <p:cNvSpPr>
            <a:spLocks noGrp="1"/>
          </p:cNvSpPr>
          <p:nvPr>
            <p:ph type="pic" sz="quarter" idx="13"/>
          </p:nvPr>
        </p:nvSpPr>
        <p:spPr>
          <a:xfrm>
            <a:off x="4176890" y="1329267"/>
            <a:ext cx="3826933" cy="1400218"/>
          </a:xfrm>
        </p:spPr>
        <p:txBody>
          <a:bodyPr/>
          <a:lstStyle/>
          <a:p>
            <a:endParaRPr lang="en-US"/>
          </a:p>
        </p:txBody>
      </p:sp>
      <p:sp>
        <p:nvSpPr>
          <p:cNvPr id="8" name="Picture Placeholder 3"/>
          <p:cNvSpPr>
            <a:spLocks noGrp="1"/>
          </p:cNvSpPr>
          <p:nvPr>
            <p:ph type="pic" sz="quarter" idx="14"/>
          </p:nvPr>
        </p:nvSpPr>
        <p:spPr>
          <a:xfrm>
            <a:off x="349956" y="2946400"/>
            <a:ext cx="3668888" cy="1514524"/>
          </a:xfrm>
        </p:spPr>
        <p:txBody>
          <a:bodyPr/>
          <a:lstStyle/>
          <a:p>
            <a:endParaRPr lang="en-US"/>
          </a:p>
        </p:txBody>
      </p:sp>
      <p:sp>
        <p:nvSpPr>
          <p:cNvPr id="9" name="Picture Placeholder 3"/>
          <p:cNvSpPr>
            <a:spLocks noGrp="1"/>
          </p:cNvSpPr>
          <p:nvPr>
            <p:ph type="pic" sz="quarter" idx="15"/>
          </p:nvPr>
        </p:nvSpPr>
        <p:spPr>
          <a:xfrm>
            <a:off x="8123701" y="2946400"/>
            <a:ext cx="3740924" cy="1514524"/>
          </a:xfrm>
        </p:spPr>
        <p:txBody>
          <a:bodyPr/>
          <a:lstStyle/>
          <a:p>
            <a:endParaRPr lang="en-US"/>
          </a:p>
        </p:txBody>
      </p:sp>
      <p:sp>
        <p:nvSpPr>
          <p:cNvPr id="10" name="Picture Placeholder 3"/>
          <p:cNvSpPr>
            <a:spLocks noGrp="1"/>
          </p:cNvSpPr>
          <p:nvPr>
            <p:ph type="pic" sz="quarter" idx="16"/>
          </p:nvPr>
        </p:nvSpPr>
        <p:spPr>
          <a:xfrm>
            <a:off x="4176890" y="2946400"/>
            <a:ext cx="3826933" cy="1514524"/>
          </a:xfrm>
        </p:spPr>
        <p:txBody>
          <a:bodyPr/>
          <a:lstStyle/>
          <a:p>
            <a:endParaRPr lang="en-US"/>
          </a:p>
        </p:txBody>
      </p:sp>
      <p:sp>
        <p:nvSpPr>
          <p:cNvPr id="11" name="Picture Placeholder 3"/>
          <p:cNvSpPr>
            <a:spLocks noGrp="1"/>
          </p:cNvSpPr>
          <p:nvPr>
            <p:ph type="pic" sz="quarter" idx="17"/>
          </p:nvPr>
        </p:nvSpPr>
        <p:spPr>
          <a:xfrm>
            <a:off x="349956" y="4677839"/>
            <a:ext cx="3668888" cy="1507682"/>
          </a:xfrm>
        </p:spPr>
        <p:txBody>
          <a:bodyPr/>
          <a:lstStyle/>
          <a:p>
            <a:endParaRPr lang="en-US"/>
          </a:p>
        </p:txBody>
      </p:sp>
      <p:sp>
        <p:nvSpPr>
          <p:cNvPr id="12" name="Picture Placeholder 3"/>
          <p:cNvSpPr>
            <a:spLocks noGrp="1"/>
          </p:cNvSpPr>
          <p:nvPr>
            <p:ph type="pic" sz="quarter" idx="18"/>
          </p:nvPr>
        </p:nvSpPr>
        <p:spPr>
          <a:xfrm>
            <a:off x="8123701" y="4677839"/>
            <a:ext cx="3740923" cy="1507682"/>
          </a:xfrm>
        </p:spPr>
        <p:txBody>
          <a:bodyPr/>
          <a:lstStyle/>
          <a:p>
            <a:endParaRPr lang="en-US"/>
          </a:p>
        </p:txBody>
      </p:sp>
      <p:sp>
        <p:nvSpPr>
          <p:cNvPr id="13" name="Picture Placeholder 3"/>
          <p:cNvSpPr>
            <a:spLocks noGrp="1"/>
          </p:cNvSpPr>
          <p:nvPr>
            <p:ph type="pic" sz="quarter" idx="19"/>
          </p:nvPr>
        </p:nvSpPr>
        <p:spPr>
          <a:xfrm>
            <a:off x="4176890" y="4677839"/>
            <a:ext cx="3826933" cy="1507682"/>
          </a:xfrm>
        </p:spPr>
        <p:txBody>
          <a:bodyPr/>
          <a:lstStyle/>
          <a:p>
            <a:endParaRPr lang="en-US"/>
          </a:p>
        </p:txBody>
      </p:sp>
    </p:spTree>
    <p:extLst>
      <p:ext uri="{BB962C8B-B14F-4D97-AF65-F5344CB8AC3E}">
        <p14:creationId xmlns:p14="http://schemas.microsoft.com/office/powerpoint/2010/main" val="33574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1" y="1413933"/>
            <a:ext cx="11830756" cy="4749800"/>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28188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7.jp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7188926" cy="11230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684" r:id="rId2"/>
    <p:sldLayoutId id="2147483682" r:id="rId3"/>
    <p:sldLayoutId id="2147483683" r:id="rId4"/>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7687733" cy="991352"/>
          </a:xfrm>
          <a:prstGeom prst="rect">
            <a:avLst/>
          </a:prstGeom>
          <a:solidFill>
            <a:schemeClr val="bg1"/>
          </a:solidFill>
        </p:spPr>
        <p:txBody>
          <a:bodyPr vert="horz" lIns="274320" tIns="4572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1" y="1363133"/>
            <a:ext cx="11899345" cy="4834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2778491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l" defTabSz="457200" rtl="0" eaLnBrk="1" latinLnBrk="0" hangingPunct="1">
        <a:spcBef>
          <a:spcPct val="0"/>
        </a:spcBef>
        <a:buNone/>
        <a:defRPr sz="4000" b="1" kern="1200" cap="none"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rgbClr val="262626"/>
          </a:solidFill>
          <a:latin typeface="+mn-lt"/>
          <a:ea typeface="+mn-ea"/>
          <a:cs typeface="+mn-cs"/>
        </a:defRPr>
      </a:lvl1pPr>
      <a:lvl2pPr marL="466344" indent="-285750" algn="l" defTabSz="457200" rtl="0" eaLnBrk="1" latinLnBrk="0" hangingPunct="1">
        <a:spcBef>
          <a:spcPct val="20000"/>
        </a:spcBef>
        <a:buFont typeface="Arial"/>
        <a:buChar char="•"/>
        <a:defRPr sz="2800" kern="1200">
          <a:solidFill>
            <a:srgbClr val="26262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6262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7511143" cy="1018903"/>
          </a:xfrm>
          <a:prstGeom prst="rect">
            <a:avLst/>
          </a:prstGeom>
          <a:solidFill>
            <a:schemeClr val="bg1"/>
          </a:solidFill>
        </p:spPr>
        <p:txBody>
          <a:bodyPr vert="horz" lIns="274320" tIns="4572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1" y="1363133"/>
            <a:ext cx="11899345" cy="4834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27358917"/>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l" defTabSz="457200" rtl="0" eaLnBrk="1" latinLnBrk="0" hangingPunct="1">
        <a:spcBef>
          <a:spcPct val="0"/>
        </a:spcBef>
        <a:buNone/>
        <a:defRPr sz="4000" b="1" kern="1200" cap="none"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66344"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C9E589-45C5-4929-99FE-2282CF35B1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4DA94D-5B54-4D39-A71D-01C673995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6F351-B07A-4B8B-BF64-1342F20DAC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0EAA1-C3B2-467E-9EA3-DBF4954F6985}" type="datetimeFigureOut">
              <a:rPr lang="en-US" smtClean="0"/>
              <a:t>6/9/2021</a:t>
            </a:fld>
            <a:endParaRPr lang="en-US"/>
          </a:p>
        </p:txBody>
      </p:sp>
      <p:sp>
        <p:nvSpPr>
          <p:cNvPr id="5" name="Footer Placeholder 4">
            <a:extLst>
              <a:ext uri="{FF2B5EF4-FFF2-40B4-BE49-F238E27FC236}">
                <a16:creationId xmlns:a16="http://schemas.microsoft.com/office/drawing/2014/main" id="{8D5CFA27-BD50-4299-922C-80C05E257E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8F99C2-B886-41BE-980D-07572BFF5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9B65E-1799-4559-A1FE-DCDD1301B321}" type="slidenum">
              <a:rPr lang="en-US" smtClean="0"/>
              <a:t>‹#›</a:t>
            </a:fld>
            <a:endParaRPr lang="en-US"/>
          </a:p>
        </p:txBody>
      </p:sp>
    </p:spTree>
    <p:extLst>
      <p:ext uri="{BB962C8B-B14F-4D97-AF65-F5344CB8AC3E}">
        <p14:creationId xmlns:p14="http://schemas.microsoft.com/office/powerpoint/2010/main" val="20078316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amacusg.org/wag"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livingwithhearingloss.com/"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support.microsoft.com/en-us/office/accessibility-tips-for-inclusive-microsoft-teams-meetings-and-live-events-fa0cb694-0fcd-4019-b67c-8270ea4e0c54" TargetMode="External"/><Relationship Id="rId2" Type="http://schemas.openxmlformats.org/officeDocument/2006/relationships/hyperlink" Target="https://support.microsoft.com/en-us/office/use-a-screen-reader-to-explore-and-navigate-microsoft-teams-47614fb0-a583-49f6-84da-6872223e74a0" TargetMode="External"/><Relationship Id="rId1" Type="http://schemas.openxmlformats.org/officeDocument/2006/relationships/slideLayout" Target="../slideLayouts/slideLayout9.xml"/><Relationship Id="rId6" Type="http://schemas.openxmlformats.org/officeDocument/2006/relationships/hyperlink" Target="https://na01.safelinks.protection.outlook.com/?url=https%3A%2F%2Fsupport.microsoft.com%2Fen-us%2Fanswerdesk%2Faccessibility&amp;data=02%7C01%7Cjrafuse%40microsoft.com%7C6a62a81931984c848b1b08d65c793c5c%7C72f988bf86f141af91ab2d7cd011db47%7C1%7C0%7C636798073096546412&amp;sdata=keIb9GrepRjXlSEPtpcR3f9GYO1g%2BBPTh1XmpMKMbqI%3D&amp;reserved=0" TargetMode="External"/><Relationship Id="rId5" Type="http://schemas.openxmlformats.org/officeDocument/2006/relationships/hyperlink" Target="https://www.youtube.com/watch?v=ohNYGg79U-Q" TargetMode="External"/><Relationship Id="rId4" Type="http://schemas.openxmlformats.org/officeDocument/2006/relationships/hyperlink" Target="https://support.microsoft.com/en-us/office/keyboard-shortcuts-for-microsoft-teams-2e8e2a70-e8d8-4a19-949b-4c36dd5292d2#picktab=window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support.zoom.us/hc/en-us/articles/207279736-Managing-and-viewing-closed-captioning" TargetMode="External"/><Relationship Id="rId2" Type="http://schemas.openxmlformats.org/officeDocument/2006/relationships/hyperlink" Target="https://zoom.us/accessibility" TargetMode="External"/><Relationship Id="rId1" Type="http://schemas.openxmlformats.org/officeDocument/2006/relationships/slideLayout" Target="../slideLayouts/slideLayout9.xml"/><Relationship Id="rId4" Type="http://schemas.openxmlformats.org/officeDocument/2006/relationships/hyperlink" Target="https://zoom.us/accessibility/faq"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hyperlink" Target="http://www.accessga.org/" TargetMode="External"/><Relationship Id="rId3" Type="http://schemas.openxmlformats.org/officeDocument/2006/relationships/hyperlink" Target="https://www.w3.org/TR/WCAG20/" TargetMode="External"/><Relationship Id="rId7" Type="http://schemas.openxmlformats.org/officeDocument/2006/relationships/hyperlink" Target="https://www.w3.org/WAI/fundamentals/accessibility-principles/"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www.w3.org/WAI/WCAG21/quickref/" TargetMode="External"/><Relationship Id="rId5" Type="http://schemas.openxmlformats.org/officeDocument/2006/relationships/hyperlink" Target="https://www.w3.org/TR/wcag-3.0/" TargetMode="External"/><Relationship Id="rId4" Type="http://schemas.openxmlformats.org/officeDocument/2006/relationships/hyperlink" Target="https://www.w3.org/TR/WCAG21/" TargetMode="External"/><Relationship Id="rId9" Type="http://schemas.openxmlformats.org/officeDocument/2006/relationships/hyperlink" Target="https://developer.paciellogroup.com/resources/contrastanalyser/"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accessga.org/" TargetMode="External"/><Relationship Id="rId7" Type="http://schemas.openxmlformats.org/officeDocument/2006/relationships/hyperlink" Target="http://accessga.org/wiki/Main_Page"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accessga.org/wiki/General_Resources#Newsletters" TargetMode="External"/><Relationship Id="rId5" Type="http://schemas.openxmlformats.org/officeDocument/2006/relationships/hyperlink" Target="http://accessga.org/wiki/Webinars_and_Presentations" TargetMode="Externa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7511143" cy="1018903"/>
          </a:xfrm>
        </p:spPr>
        <p:txBody>
          <a:bodyPr/>
          <a:lstStyle/>
          <a:p>
            <a:pPr algn="ctr"/>
            <a:r>
              <a:rPr lang="en-US" dirty="0">
                <a:ea typeface="MS PGothic"/>
                <a:cs typeface="Arial"/>
              </a:rPr>
              <a:t>View Options</a:t>
            </a:r>
          </a:p>
        </p:txBody>
      </p:sp>
      <p:sp>
        <p:nvSpPr>
          <p:cNvPr id="18435" name="Rectangle 3"/>
          <p:cNvSpPr>
            <a:spLocks noGrp="1" noChangeArrowheads="1"/>
          </p:cNvSpPr>
          <p:nvPr>
            <p:ph idx="1"/>
          </p:nvPr>
        </p:nvSpPr>
        <p:spPr bwMode="auto">
          <a:xfrm>
            <a:off x="157659" y="909885"/>
            <a:ext cx="6101252" cy="49030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buNone/>
            </a:pPr>
            <a:r>
              <a:rPr lang="en-US" sz="2400" b="1" dirty="0"/>
              <a:t>Located on the top right corner of the screen</a:t>
            </a:r>
          </a:p>
          <a:p>
            <a:pPr marL="0" indent="0">
              <a:buNone/>
            </a:pPr>
            <a:endParaRPr lang="en-US" sz="2400" b="1" dirty="0"/>
          </a:p>
          <a:p>
            <a:pPr marL="0" indent="0">
              <a:buNone/>
            </a:pPr>
            <a:r>
              <a:rPr lang="en-US" sz="2400" b="1" dirty="0"/>
              <a:t>Speaker View</a:t>
            </a:r>
          </a:p>
          <a:p>
            <a:r>
              <a:rPr lang="en-US" sz="2600" dirty="0"/>
              <a:t>Speaker view will switch the large video window between who is speaking with three or more participants in the meeting</a:t>
            </a:r>
          </a:p>
          <a:p>
            <a:pPr marL="0" indent="0">
              <a:buNone/>
            </a:pPr>
            <a:r>
              <a:rPr lang="en-US" sz="2400" b="1" dirty="0"/>
              <a:t>Gallery View</a:t>
            </a:r>
          </a:p>
          <a:p>
            <a:r>
              <a:rPr lang="en-US" sz="2600" dirty="0"/>
              <a:t>Gallery view lets you see thumbnail displays of participants, in a grid pattern, which expands and contracts as participants join and leave the meeting. </a:t>
            </a:r>
          </a:p>
          <a:p>
            <a:pPr marL="0" indent="0">
              <a:buNone/>
            </a:pPr>
            <a:endParaRPr lang="en-US" dirty="0"/>
          </a:p>
        </p:txBody>
      </p:sp>
      <p:pic>
        <p:nvPicPr>
          <p:cNvPr id="8" name="Picture 7" descr="State ADA Coordinator's Office"/>
          <p:cNvPicPr>
            <a:picLocks noChangeAspect="1"/>
          </p:cNvPicPr>
          <p:nvPr/>
        </p:nvPicPr>
        <p:blipFill>
          <a:blip r:embed="rId3"/>
          <a:stretch>
            <a:fillRect/>
          </a:stretch>
        </p:blipFill>
        <p:spPr>
          <a:xfrm>
            <a:off x="0" y="5812979"/>
            <a:ext cx="12187649" cy="1071154"/>
          </a:xfrm>
          <a:prstGeom prst="rect">
            <a:avLst/>
          </a:prstGeom>
        </p:spPr>
      </p:pic>
      <p:pic>
        <p:nvPicPr>
          <p:cNvPr id="4" name="Picture 3" descr="example of speaker view"/>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7519" y="398849"/>
            <a:ext cx="4086166" cy="2228237"/>
          </a:xfrm>
          <a:prstGeom prst="rect">
            <a:avLst/>
          </a:prstGeom>
        </p:spPr>
      </p:pic>
      <p:pic>
        <p:nvPicPr>
          <p:cNvPr id="5" name="Picture 4" descr="example of gallery view"/>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9475" y="2877395"/>
            <a:ext cx="4064209" cy="2540131"/>
          </a:xfrm>
          <a:prstGeom prst="rect">
            <a:avLst/>
          </a:prstGeom>
        </p:spPr>
      </p:pic>
    </p:spTree>
    <p:extLst>
      <p:ext uri="{BB962C8B-B14F-4D97-AF65-F5344CB8AC3E}">
        <p14:creationId xmlns:p14="http://schemas.microsoft.com/office/powerpoint/2010/main" val="363963936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 y="0"/>
            <a:ext cx="7511143" cy="1303020"/>
          </a:xfrm>
        </p:spPr>
        <p:txBody>
          <a:bodyPr/>
          <a:lstStyle/>
          <a:p>
            <a:pPr algn="ctr"/>
            <a:r>
              <a:rPr lang="en-US" dirty="0"/>
              <a:t>WAG  </a:t>
            </a:r>
            <a:br>
              <a:rPr lang="en-US" dirty="0"/>
            </a:br>
            <a:r>
              <a:rPr lang="en-US" dirty="0"/>
              <a:t>Web Accessibility Group</a:t>
            </a:r>
            <a:endParaRPr lang="en-US" dirty="0">
              <a:ea typeface="MS PGothic"/>
              <a:cs typeface="Arial"/>
            </a:endParaRPr>
          </a:p>
        </p:txBody>
      </p:sp>
      <p:sp>
        <p:nvSpPr>
          <p:cNvPr id="2" name="Content Placeholder 1"/>
          <p:cNvSpPr>
            <a:spLocks noGrp="1"/>
          </p:cNvSpPr>
          <p:nvPr>
            <p:ph idx="1"/>
          </p:nvPr>
        </p:nvSpPr>
        <p:spPr>
          <a:xfrm>
            <a:off x="1" y="1413933"/>
            <a:ext cx="7006588" cy="4749800"/>
          </a:xfrm>
        </p:spPr>
        <p:txBody>
          <a:bodyPr>
            <a:normAutofit fontScale="92500"/>
          </a:bodyPr>
          <a:lstStyle/>
          <a:p>
            <a:pPr marL="514350" lvl="1" indent="0">
              <a:buNone/>
            </a:pPr>
            <a:r>
              <a:rPr lang="en-US" sz="2800" dirty="0"/>
              <a:t>Its purpose is to bring together individuals in Higher Ed seeking to navigate the complex requirements of state and federal accessibility standards and guidelines. </a:t>
            </a:r>
          </a:p>
          <a:p>
            <a:pPr marL="514350" lvl="1" indent="0">
              <a:buNone/>
            </a:pPr>
            <a:endParaRPr lang="en-US" dirty="0"/>
          </a:p>
          <a:p>
            <a:pPr marL="857250" lvl="1" indent="-342900"/>
            <a:r>
              <a:rPr lang="en-US" dirty="0"/>
              <a:t>Housed at the Center for Inclusive Design &amp; Innovation (formerly AMAC Accessibility) at Georgia Tech</a:t>
            </a:r>
          </a:p>
          <a:p>
            <a:pPr marL="857250" lvl="1" indent="-342900"/>
            <a:r>
              <a:rPr lang="en-US" dirty="0"/>
              <a:t>Focus on web accessibility for higher-</a:t>
            </a:r>
            <a:r>
              <a:rPr lang="en-US" dirty="0" err="1"/>
              <a:t>ed</a:t>
            </a:r>
            <a:endParaRPr lang="en-US" dirty="0"/>
          </a:p>
          <a:p>
            <a:pPr marL="857250" lvl="1" indent="-342900"/>
            <a:r>
              <a:rPr lang="en-US" dirty="0"/>
              <a:t>WAG listserv discussion and technical guidance</a:t>
            </a:r>
          </a:p>
          <a:p>
            <a:pPr marL="857250" lvl="1" indent="-342900"/>
            <a:r>
              <a:rPr lang="en-US" dirty="0"/>
              <a:t>WAG website </a:t>
            </a:r>
            <a:r>
              <a:rPr lang="en-US" dirty="0">
                <a:hlinkClick r:id="rId2"/>
              </a:rPr>
              <a:t>http://www.amacusg.org/wag</a:t>
            </a:r>
            <a:endParaRPr lang="en-US" dirty="0"/>
          </a:p>
          <a:p>
            <a:pPr marL="857250" lvl="1" indent="-342900"/>
            <a:endParaRPr lang="en-US" dirty="0"/>
          </a:p>
        </p:txBody>
      </p:sp>
      <p:pic>
        <p:nvPicPr>
          <p:cNvPr id="4" name="Picture 3" descr="WAG, Web Accessibility Group for Higher Education, logo">
            <a:extLst>
              <a:ext uri="{FF2B5EF4-FFF2-40B4-BE49-F238E27FC236}">
                <a16:creationId xmlns:a16="http://schemas.microsoft.com/office/drawing/2014/main" id="{70E49D2D-99A6-444F-B0EE-8A4425F41E2B}"/>
              </a:ext>
            </a:extLst>
          </p:cNvPr>
          <p:cNvPicPr>
            <a:picLocks noChangeAspect="1"/>
          </p:cNvPicPr>
          <p:nvPr/>
        </p:nvPicPr>
        <p:blipFill rotWithShape="1">
          <a:blip r:embed="rId3"/>
          <a:srcRect t="14175" r="-1" b="-1"/>
          <a:stretch/>
        </p:blipFill>
        <p:spPr>
          <a:xfrm>
            <a:off x="8308307" y="2838332"/>
            <a:ext cx="3063928" cy="1417528"/>
          </a:xfrm>
          <a:prstGeom prst="rect">
            <a:avLst/>
          </a:prstGeom>
          <a:effectLst/>
        </p:spPr>
      </p:pic>
    </p:spTree>
    <p:extLst>
      <p:ext uri="{BB962C8B-B14F-4D97-AF65-F5344CB8AC3E}">
        <p14:creationId xmlns:p14="http://schemas.microsoft.com/office/powerpoint/2010/main" val="4088228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90" y="84083"/>
            <a:ext cx="6421820" cy="1492470"/>
          </a:xfrm>
        </p:spPr>
        <p:txBody>
          <a:bodyPr/>
          <a:lstStyle/>
          <a:p>
            <a:r>
              <a:rPr lang="en-US" dirty="0"/>
              <a:t>The Legal Landscape During a Pandemic</a:t>
            </a:r>
          </a:p>
        </p:txBody>
      </p:sp>
      <p:sp>
        <p:nvSpPr>
          <p:cNvPr id="4" name="Content Placeholder 2"/>
          <p:cNvSpPr>
            <a:spLocks noGrp="1"/>
          </p:cNvSpPr>
          <p:nvPr>
            <p:ph idx="1"/>
          </p:nvPr>
        </p:nvSpPr>
        <p:spPr>
          <a:xfrm>
            <a:off x="73575" y="2070537"/>
            <a:ext cx="7598978" cy="3520967"/>
          </a:xfrm>
        </p:spPr>
        <p:txBody>
          <a:bodyPr/>
          <a:lstStyle/>
          <a:p>
            <a:pPr marL="342900" indent="-342900">
              <a:buFont typeface="Arial" panose="020B0604020202020204" pitchFamily="34" charset="0"/>
              <a:buChar char="•"/>
            </a:pPr>
            <a:r>
              <a:rPr lang="en-US" dirty="0"/>
              <a:t>Spring, 2020: Petition started by Blogger Shari </a:t>
            </a:r>
            <a:r>
              <a:rPr lang="en-US" dirty="0" err="1"/>
              <a:t>Eberts</a:t>
            </a:r>
            <a:endParaRPr lang="en-US" dirty="0"/>
          </a:p>
          <a:p>
            <a:pPr marL="809244" lvl="1" indent="-342900">
              <a:buFont typeface="Arial" panose="020B0604020202020204" pitchFamily="34" charset="0"/>
              <a:buChar char="•"/>
            </a:pPr>
            <a:r>
              <a:rPr lang="en-US" sz="2400" dirty="0"/>
              <a:t>Founder of an online community called </a:t>
            </a:r>
            <a:r>
              <a:rPr lang="en-US" sz="2400" dirty="0">
                <a:hlinkClick r:id="rId2"/>
              </a:rPr>
              <a:t>Living With Hearing Loss</a:t>
            </a:r>
            <a:r>
              <a:rPr lang="en-US" sz="2400" dirty="0"/>
              <a:t>.</a:t>
            </a:r>
            <a:endParaRPr lang="en-US" dirty="0"/>
          </a:p>
          <a:p>
            <a:pPr marL="342900" indent="-342900">
              <a:buFont typeface="Arial" panose="020B0604020202020204" pitchFamily="34" charset="0"/>
              <a:buChar char="•"/>
            </a:pPr>
            <a:r>
              <a:rPr lang="en-US" dirty="0"/>
              <a:t>December, 2020: Two deaf men filed federal lawsuit against Zoom due to lack of captions</a:t>
            </a:r>
          </a:p>
          <a:p>
            <a:pPr marL="809244" lvl="1" indent="-342900">
              <a:buFont typeface="Arial" panose="020B0604020202020204" pitchFamily="34" charset="0"/>
              <a:buChar char="•"/>
            </a:pPr>
            <a:r>
              <a:rPr lang="en-US" sz="2400" dirty="0"/>
              <a:t>Lawsuit asserts violation of the Americans with Disabilities Act</a:t>
            </a:r>
          </a:p>
        </p:txBody>
      </p:sp>
      <p:pic>
        <p:nvPicPr>
          <p:cNvPr id="3" name="Picture 2" descr="the united states department of justic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7159" y="1933903"/>
            <a:ext cx="2770790" cy="2770790"/>
          </a:xfrm>
          <a:prstGeom prst="rect">
            <a:avLst/>
          </a:prstGeom>
        </p:spPr>
      </p:pic>
    </p:spTree>
    <p:extLst>
      <p:ext uri="{BB962C8B-B14F-4D97-AF65-F5344CB8AC3E}">
        <p14:creationId xmlns:p14="http://schemas.microsoft.com/office/powerpoint/2010/main" val="3499681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90" y="84083"/>
            <a:ext cx="6421820" cy="1492470"/>
          </a:xfrm>
        </p:spPr>
        <p:txBody>
          <a:bodyPr/>
          <a:lstStyle/>
          <a:p>
            <a:r>
              <a:rPr lang="en-US" dirty="0"/>
              <a:t>Virtual Access During a Pandemic</a:t>
            </a:r>
          </a:p>
        </p:txBody>
      </p:sp>
      <p:sp>
        <p:nvSpPr>
          <p:cNvPr id="4" name="Content Placeholder 2"/>
          <p:cNvSpPr>
            <a:spLocks noGrp="1"/>
          </p:cNvSpPr>
          <p:nvPr>
            <p:ph idx="1"/>
          </p:nvPr>
        </p:nvSpPr>
        <p:spPr>
          <a:xfrm>
            <a:off x="348488" y="1870841"/>
            <a:ext cx="7598978" cy="4309242"/>
          </a:xfrm>
        </p:spPr>
        <p:txBody>
          <a:bodyPr/>
          <a:lstStyle/>
          <a:p>
            <a:pPr marL="342900" indent="-342900">
              <a:buFont typeface="Arial" panose="020B0604020202020204" pitchFamily="34" charset="0"/>
              <a:buChar char="•"/>
            </a:pPr>
            <a:r>
              <a:rPr lang="en-US" dirty="0"/>
              <a:t>Opportunity to learn from employees with disabilities</a:t>
            </a:r>
          </a:p>
          <a:p>
            <a:pPr marL="809244" lvl="1" indent="-342900">
              <a:buFont typeface="Arial" panose="020B0604020202020204" pitchFamily="34" charset="0"/>
              <a:buChar char="•"/>
            </a:pPr>
            <a:r>
              <a:rPr lang="en-US" dirty="0"/>
              <a:t>Captioning, sign language, audio description, screen reader/keyboard-only access, platform’s accessibility standards</a:t>
            </a:r>
          </a:p>
          <a:p>
            <a:pPr marL="342900" lvl="1" indent="-342900">
              <a:buFont typeface="Arial" panose="020B0604020202020204" pitchFamily="34" charset="0"/>
              <a:buChar char="•"/>
            </a:pPr>
            <a:r>
              <a:rPr lang="en-US" sz="2400" dirty="0"/>
              <a:t>Provide effective means of employees’ abilities to reach out, including email, chat room, phone, screen sharing</a:t>
            </a:r>
          </a:p>
          <a:p>
            <a:pPr marL="342900" lvl="1" indent="-342900">
              <a:buFont typeface="Arial" panose="020B0604020202020204" pitchFamily="34" charset="0"/>
              <a:buChar char="•"/>
            </a:pPr>
            <a:r>
              <a:rPr lang="en-US" sz="2400" dirty="0"/>
              <a:t>Consider re-examining procurement process, and if necessary, strengthening with people with disabilities in mind</a:t>
            </a:r>
          </a:p>
          <a:p>
            <a:pPr marL="342900" lvl="1" indent="-342900">
              <a:buFont typeface="Arial" panose="020B0604020202020204" pitchFamily="34" charset="0"/>
              <a:buChar char="•"/>
            </a:pPr>
            <a:endParaRPr lang="en-US" sz="2400" dirty="0"/>
          </a:p>
          <a:p>
            <a:pPr marL="809244" lvl="1" indent="-342900">
              <a:buFont typeface="Arial" panose="020B0604020202020204" pitchFamily="34" charset="0"/>
              <a:buChar char="•"/>
            </a:pPr>
            <a:endParaRPr lang="en-US" dirty="0"/>
          </a:p>
        </p:txBody>
      </p:sp>
      <p:pic>
        <p:nvPicPr>
          <p:cNvPr id="5" name="Picture 4" descr="close up of coronavirus"/>
          <p:cNvPicPr>
            <a:picLocks noChangeAspect="1"/>
          </p:cNvPicPr>
          <p:nvPr/>
        </p:nvPicPr>
        <p:blipFill rotWithShape="1">
          <a:blip r:embed="rId2">
            <a:extLst>
              <a:ext uri="{28A0092B-C50C-407E-A947-70E740481C1C}">
                <a14:useLocalDpi xmlns:a14="http://schemas.microsoft.com/office/drawing/2010/main" val="0"/>
              </a:ext>
            </a:extLst>
          </a:blip>
          <a:srcRect l="23385" r="22283" b="890"/>
          <a:stretch/>
        </p:blipFill>
        <p:spPr>
          <a:xfrm>
            <a:off x="8660524" y="2515523"/>
            <a:ext cx="2543504" cy="2609869"/>
          </a:xfrm>
          <a:prstGeom prst="rect">
            <a:avLst/>
          </a:prstGeom>
        </p:spPr>
      </p:pic>
    </p:spTree>
    <p:extLst>
      <p:ext uri="{BB962C8B-B14F-4D97-AF65-F5344CB8AC3E}">
        <p14:creationId xmlns:p14="http://schemas.microsoft.com/office/powerpoint/2010/main" val="1290856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827" y="2057400"/>
            <a:ext cx="5759669" cy="1881351"/>
          </a:xfrm>
        </p:spPr>
        <p:txBody>
          <a:bodyPr/>
          <a:lstStyle/>
          <a:p>
            <a:r>
              <a:rPr lang="en-US" dirty="0"/>
              <a:t>Participant Feedback</a:t>
            </a:r>
          </a:p>
        </p:txBody>
      </p:sp>
      <p:pic>
        <p:nvPicPr>
          <p:cNvPr id="3" name="Picture 2" descr="people with thought bubbles above their hea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909" y="1875417"/>
            <a:ext cx="4749206" cy="3149206"/>
          </a:xfrm>
          <a:prstGeom prst="rect">
            <a:avLst/>
          </a:prstGeom>
        </p:spPr>
      </p:pic>
    </p:spTree>
    <p:extLst>
      <p:ext uri="{BB962C8B-B14F-4D97-AF65-F5344CB8AC3E}">
        <p14:creationId xmlns:p14="http://schemas.microsoft.com/office/powerpoint/2010/main" val="2656452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Microsoft Teams</a:t>
            </a:r>
          </a:p>
        </p:txBody>
      </p:sp>
      <p:sp>
        <p:nvSpPr>
          <p:cNvPr id="3" name="Content Placeholder 2"/>
          <p:cNvSpPr>
            <a:spLocks noGrp="1"/>
          </p:cNvSpPr>
          <p:nvPr>
            <p:ph idx="1"/>
          </p:nvPr>
        </p:nvSpPr>
        <p:spPr>
          <a:xfrm>
            <a:off x="1" y="1413932"/>
            <a:ext cx="6191793" cy="5444067"/>
          </a:xfrm>
        </p:spPr>
        <p:txBody>
          <a:bodyPr/>
          <a:lstStyle/>
          <a:p>
            <a:pPr marL="342900" indent="-342900">
              <a:buFont typeface="Arial" panose="020B0604020202020204" pitchFamily="34" charset="0"/>
              <a:buChar char="•"/>
            </a:pPr>
            <a:r>
              <a:rPr lang="en-US" dirty="0"/>
              <a:t>Microsoft Teams is a business communication platform that is included in the Microsoft 365 family.</a:t>
            </a:r>
          </a:p>
          <a:p>
            <a:pPr marL="342900" indent="-342900">
              <a:buFont typeface="Arial" panose="020B0604020202020204" pitchFamily="34" charset="0"/>
              <a:buChar char="•"/>
            </a:pPr>
            <a:r>
              <a:rPr lang="en-US" dirty="0"/>
              <a:t>Multi-platform Access (Windows, Mac, iOS, Android)</a:t>
            </a:r>
          </a:p>
          <a:p>
            <a:pPr marL="342900" indent="-342900">
              <a:buFont typeface="Arial" panose="020B0604020202020204" pitchFamily="34" charset="0"/>
              <a:buChar char="•"/>
            </a:pPr>
            <a:r>
              <a:rPr lang="en-US" dirty="0"/>
              <a:t>Features:</a:t>
            </a:r>
          </a:p>
          <a:p>
            <a:pPr marL="809244" lvl="1" indent="-342900">
              <a:buFont typeface="Arial" panose="020B0604020202020204" pitchFamily="34" charset="0"/>
              <a:buChar char="•"/>
            </a:pPr>
            <a:r>
              <a:rPr lang="en-US" dirty="0"/>
              <a:t>Video conferencing</a:t>
            </a:r>
          </a:p>
          <a:p>
            <a:pPr marL="809244" lvl="1" indent="-342900">
              <a:buFont typeface="Arial" panose="020B0604020202020204" pitchFamily="34" charset="0"/>
              <a:buChar char="•"/>
            </a:pPr>
            <a:r>
              <a:rPr lang="en-US" dirty="0"/>
              <a:t>File sharing</a:t>
            </a:r>
          </a:p>
          <a:p>
            <a:pPr marL="809244" lvl="1" indent="-342900">
              <a:buFont typeface="Arial" panose="020B0604020202020204" pitchFamily="34" charset="0"/>
              <a:buChar char="•"/>
            </a:pPr>
            <a:r>
              <a:rPr lang="en-US" dirty="0"/>
              <a:t>Screen sharing</a:t>
            </a:r>
          </a:p>
          <a:p>
            <a:pPr marL="809244" lvl="1" indent="-342900">
              <a:buFont typeface="Arial" panose="020B0604020202020204" pitchFamily="34" charset="0"/>
              <a:buChar char="•"/>
            </a:pPr>
            <a:r>
              <a:rPr lang="en-US" dirty="0"/>
              <a:t>Live chat</a:t>
            </a:r>
          </a:p>
          <a:p>
            <a:pPr marL="809244" lvl="1" indent="-342900">
              <a:buFont typeface="Arial" panose="020B0604020202020204" pitchFamily="34" charset="0"/>
              <a:buChar char="•"/>
            </a:pPr>
            <a:r>
              <a:rPr lang="en-US" dirty="0"/>
              <a:t>Voice and video calling</a:t>
            </a:r>
          </a:p>
          <a:p>
            <a:pPr marL="809244" lvl="1" indent="-342900">
              <a:buFont typeface="Arial" panose="020B0604020202020204" pitchFamily="34" charset="0"/>
              <a:buChar char="•"/>
            </a:pPr>
            <a:r>
              <a:rPr lang="en-US" dirty="0"/>
              <a:t>Webinars</a:t>
            </a:r>
          </a:p>
        </p:txBody>
      </p:sp>
      <p:pic>
        <p:nvPicPr>
          <p:cNvPr id="4" name="Picture 3" descr="Microsoft Team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5421" y="1413934"/>
            <a:ext cx="5618844" cy="3745896"/>
          </a:xfrm>
          <a:prstGeom prst="rect">
            <a:avLst/>
          </a:prstGeom>
        </p:spPr>
      </p:pic>
    </p:spTree>
    <p:extLst>
      <p:ext uri="{BB962C8B-B14F-4D97-AF65-F5344CB8AC3E}">
        <p14:creationId xmlns:p14="http://schemas.microsoft.com/office/powerpoint/2010/main" val="214182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Color Contrast – Microsoft Teams</a:t>
            </a:r>
          </a:p>
        </p:txBody>
      </p:sp>
      <p:sp>
        <p:nvSpPr>
          <p:cNvPr id="3" name="Content Placeholder 2"/>
          <p:cNvSpPr>
            <a:spLocks noGrp="1"/>
          </p:cNvSpPr>
          <p:nvPr>
            <p:ph idx="1"/>
          </p:nvPr>
        </p:nvSpPr>
        <p:spPr>
          <a:xfrm>
            <a:off x="0" y="1413933"/>
            <a:ext cx="12191999" cy="911256"/>
          </a:xfrm>
        </p:spPr>
        <p:txBody>
          <a:bodyPr/>
          <a:lstStyle/>
          <a:p>
            <a:pPr marL="342900" indent="-342900">
              <a:buFont typeface="Arial" panose="020B0604020202020204" pitchFamily="34" charset="0"/>
              <a:buChar char="•"/>
            </a:pPr>
            <a:r>
              <a:rPr lang="en-US" sz="2800" dirty="0"/>
              <a:t>Dark and High Contrast Modes are supported on Windows and Mac platforms</a:t>
            </a:r>
          </a:p>
        </p:txBody>
      </p:sp>
      <p:pic>
        <p:nvPicPr>
          <p:cNvPr id="4" name="Picture 3" descr="Microsoft Teams presented in dark mode."/>
          <p:cNvPicPr>
            <a:picLocks noChangeAspect="1"/>
          </p:cNvPicPr>
          <p:nvPr/>
        </p:nvPicPr>
        <p:blipFill rotWithShape="1">
          <a:blip r:embed="rId2"/>
          <a:srcRect r="23899"/>
          <a:stretch/>
        </p:blipFill>
        <p:spPr>
          <a:xfrm>
            <a:off x="89681" y="2325190"/>
            <a:ext cx="5971549" cy="2774533"/>
          </a:xfrm>
          <a:prstGeom prst="rect">
            <a:avLst/>
          </a:prstGeom>
        </p:spPr>
      </p:pic>
      <p:pic>
        <p:nvPicPr>
          <p:cNvPr id="5" name="Picture 4" descr="Microsoft Teams presented in high contrast mode"/>
          <p:cNvPicPr>
            <a:picLocks noChangeAspect="1"/>
          </p:cNvPicPr>
          <p:nvPr/>
        </p:nvPicPr>
        <p:blipFill>
          <a:blip r:embed="rId3"/>
          <a:stretch>
            <a:fillRect/>
          </a:stretch>
        </p:blipFill>
        <p:spPr>
          <a:xfrm>
            <a:off x="6265719" y="2325190"/>
            <a:ext cx="5769527" cy="2690948"/>
          </a:xfrm>
          <a:prstGeom prst="rect">
            <a:avLst/>
          </a:prstGeom>
        </p:spPr>
      </p:pic>
    </p:spTree>
    <p:extLst>
      <p:ext uri="{BB962C8B-B14F-4D97-AF65-F5344CB8AC3E}">
        <p14:creationId xmlns:p14="http://schemas.microsoft.com/office/powerpoint/2010/main" val="2843266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613"/>
            <a:ext cx="7511143" cy="1018903"/>
          </a:xfrm>
        </p:spPr>
        <p:txBody>
          <a:bodyPr/>
          <a:lstStyle/>
          <a:p>
            <a:r>
              <a:rPr lang="en-US" sz="3200" dirty="0"/>
              <a:t>Keyboard Accessibility – </a:t>
            </a:r>
            <a:br>
              <a:rPr lang="en-US" sz="3200" dirty="0"/>
            </a:br>
            <a:r>
              <a:rPr lang="en-US" sz="3200" dirty="0"/>
              <a:t>Microsoft Teams</a:t>
            </a:r>
          </a:p>
        </p:txBody>
      </p:sp>
      <p:sp>
        <p:nvSpPr>
          <p:cNvPr id="3" name="Content Placeholder 2"/>
          <p:cNvSpPr>
            <a:spLocks noGrp="1"/>
          </p:cNvSpPr>
          <p:nvPr>
            <p:ph idx="1"/>
          </p:nvPr>
        </p:nvSpPr>
        <p:spPr>
          <a:xfrm>
            <a:off x="105104" y="1655671"/>
            <a:ext cx="6133513" cy="4040936"/>
          </a:xfrm>
        </p:spPr>
        <p:txBody>
          <a:bodyPr/>
          <a:lstStyle/>
          <a:p>
            <a:pPr marL="342900" indent="-342900">
              <a:buFont typeface="Arial" panose="020B0604020202020204" pitchFamily="34" charset="0"/>
              <a:buChar char="•"/>
            </a:pPr>
            <a:r>
              <a:rPr lang="en-US" dirty="0"/>
              <a:t>Keyboard shortcuts are provided on Microsoft Teams’ community website</a:t>
            </a:r>
          </a:p>
          <a:p>
            <a:pPr marL="809244" lvl="1" indent="-342900">
              <a:buFont typeface="Arial" panose="020B0604020202020204" pitchFamily="34" charset="0"/>
              <a:buChar char="•"/>
            </a:pPr>
            <a:r>
              <a:rPr lang="en-US" sz="2400" dirty="0"/>
              <a:t>Keyboard shortcuts for meetings and calls are limited</a:t>
            </a:r>
          </a:p>
          <a:p>
            <a:pPr marL="1485900" lvl="2" indent="-342900">
              <a:buFont typeface="Arial" panose="020B0604020202020204" pitchFamily="34" charset="0"/>
              <a:buChar char="•"/>
            </a:pPr>
            <a:r>
              <a:rPr lang="en-US" sz="2400" dirty="0"/>
              <a:t>Some aspects are non-intuitive (for example, some controls such as buttons are accessed via left/right arrow keys vs. tab key)</a:t>
            </a:r>
          </a:p>
        </p:txBody>
      </p:sp>
      <p:pic>
        <p:nvPicPr>
          <p:cNvPr id="4" name="Picture 3" descr="Hands typing on a keyboard from a different perspecti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726" y="1413933"/>
            <a:ext cx="5356274" cy="2678137"/>
          </a:xfrm>
          <a:prstGeom prst="rect">
            <a:avLst/>
          </a:prstGeom>
        </p:spPr>
      </p:pic>
    </p:spTree>
    <p:extLst>
      <p:ext uri="{BB962C8B-B14F-4D97-AF65-F5344CB8AC3E}">
        <p14:creationId xmlns:p14="http://schemas.microsoft.com/office/powerpoint/2010/main" val="854903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165"/>
            <a:ext cx="7511143" cy="1018903"/>
          </a:xfrm>
        </p:spPr>
        <p:txBody>
          <a:bodyPr/>
          <a:lstStyle/>
          <a:p>
            <a:r>
              <a:rPr lang="en-US" sz="3200" dirty="0"/>
              <a:t>Microsoft Teams Screen Reader Compatibility</a:t>
            </a:r>
          </a:p>
        </p:txBody>
      </p:sp>
      <p:sp>
        <p:nvSpPr>
          <p:cNvPr id="3" name="Content Placeholder 2"/>
          <p:cNvSpPr>
            <a:spLocks noGrp="1"/>
          </p:cNvSpPr>
          <p:nvPr>
            <p:ph idx="1"/>
          </p:nvPr>
        </p:nvSpPr>
        <p:spPr>
          <a:xfrm>
            <a:off x="725214" y="1694792"/>
            <a:ext cx="6428934" cy="4188081"/>
          </a:xfrm>
        </p:spPr>
        <p:txBody>
          <a:bodyPr/>
          <a:lstStyle/>
          <a:p>
            <a:pPr marL="342900" indent="-342900">
              <a:buFont typeface="Arial" panose="020B0604020202020204" pitchFamily="34" charset="0"/>
              <a:buChar char="•"/>
            </a:pPr>
            <a:r>
              <a:rPr lang="en-US" dirty="0"/>
              <a:t>Microsoft Teams is compatible with JAWS and NVDA</a:t>
            </a:r>
          </a:p>
          <a:p>
            <a:pPr marL="809244" lvl="1" indent="-342900">
              <a:buFont typeface="Arial" panose="020B0604020202020204" pitchFamily="34" charset="0"/>
              <a:buChar char="•"/>
            </a:pPr>
            <a:r>
              <a:rPr lang="en-US" sz="2400" dirty="0"/>
              <a:t>Microsoft’s site confirms that the platform has been tested with both screen readers</a:t>
            </a:r>
          </a:p>
          <a:p>
            <a:pPr marL="809244" lvl="1" indent="-342900">
              <a:buFont typeface="Arial" panose="020B0604020202020204" pitchFamily="34" charset="0"/>
              <a:buChar char="•"/>
            </a:pPr>
            <a:r>
              <a:rPr lang="en-US" sz="2400" dirty="0"/>
              <a:t>Lack of documentation for compatibility with VoiceOver</a:t>
            </a:r>
          </a:p>
        </p:txBody>
      </p:sp>
      <p:pic>
        <p:nvPicPr>
          <p:cNvPr id="5" name="Picture 4" descr="JAWS logo"/>
          <p:cNvPicPr>
            <a:picLocks noChangeAspect="1"/>
          </p:cNvPicPr>
          <p:nvPr/>
        </p:nvPicPr>
        <p:blipFill rotWithShape="1">
          <a:blip r:embed="rId2">
            <a:extLst>
              <a:ext uri="{28A0092B-C50C-407E-A947-70E740481C1C}">
                <a14:useLocalDpi xmlns:a14="http://schemas.microsoft.com/office/drawing/2010/main" val="0"/>
              </a:ext>
            </a:extLst>
          </a:blip>
          <a:srcRect l="24757" r="24612"/>
          <a:stretch/>
        </p:blipFill>
        <p:spPr>
          <a:xfrm>
            <a:off x="8533480" y="1413933"/>
            <a:ext cx="1717308" cy="1625397"/>
          </a:xfrm>
          <a:prstGeom prst="rect">
            <a:avLst/>
          </a:prstGeom>
        </p:spPr>
      </p:pic>
      <p:pic>
        <p:nvPicPr>
          <p:cNvPr id="6" name="Picture 5" descr="NVD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3917" y="3788833"/>
            <a:ext cx="1716871" cy="1645501"/>
          </a:xfrm>
          <a:prstGeom prst="rect">
            <a:avLst/>
          </a:prstGeom>
        </p:spPr>
      </p:pic>
    </p:spTree>
    <p:extLst>
      <p:ext uri="{BB962C8B-B14F-4D97-AF65-F5344CB8AC3E}">
        <p14:creationId xmlns:p14="http://schemas.microsoft.com/office/powerpoint/2010/main" val="3423653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Captioning – Microsoft Teams</a:t>
            </a:r>
          </a:p>
        </p:txBody>
      </p:sp>
      <p:sp>
        <p:nvSpPr>
          <p:cNvPr id="3" name="Content Placeholder 2"/>
          <p:cNvSpPr>
            <a:spLocks noGrp="1"/>
          </p:cNvSpPr>
          <p:nvPr>
            <p:ph idx="1"/>
          </p:nvPr>
        </p:nvSpPr>
        <p:spPr>
          <a:xfrm>
            <a:off x="1" y="1413933"/>
            <a:ext cx="5838092" cy="4749800"/>
          </a:xfrm>
        </p:spPr>
        <p:txBody>
          <a:bodyPr/>
          <a:lstStyle/>
          <a:p>
            <a:pPr marL="342900" indent="-342900">
              <a:buFont typeface="Arial" panose="020B0604020202020204" pitchFamily="34" charset="0"/>
              <a:buChar char="•"/>
            </a:pPr>
            <a:r>
              <a:rPr lang="en-US" dirty="0"/>
              <a:t>Captions are auto-generated by the Microsoft Automatic Speech Recognition service</a:t>
            </a:r>
          </a:p>
          <a:p>
            <a:pPr marL="809244" lvl="1" indent="-342900">
              <a:buFont typeface="Arial" panose="020B0604020202020204" pitchFamily="34" charset="0"/>
              <a:buChar char="•"/>
            </a:pPr>
            <a:r>
              <a:rPr lang="en-US" sz="2400" dirty="0"/>
              <a:t>Accuracy can be compromised</a:t>
            </a:r>
          </a:p>
          <a:p>
            <a:pPr marL="809244" lvl="1" indent="-342900">
              <a:buFont typeface="Arial" panose="020B0604020202020204" pitchFamily="34" charset="0"/>
              <a:buChar char="•"/>
            </a:pPr>
            <a:r>
              <a:rPr lang="en-US" sz="2400" dirty="0"/>
              <a:t>May not be acceptable for critical information and educational purposes</a:t>
            </a:r>
          </a:p>
          <a:p>
            <a:pPr marL="342900" indent="-342900">
              <a:buFont typeface="Arial" panose="020B0604020202020204" pitchFamily="34" charset="0"/>
              <a:buChar char="•"/>
            </a:pPr>
            <a:r>
              <a:rPr lang="en-US" dirty="0"/>
              <a:t>There is not an option to add a captionist to meetings and/or calls</a:t>
            </a:r>
            <a:endParaRPr lang="en-US" sz="2400" dirty="0"/>
          </a:p>
        </p:txBody>
      </p:sp>
      <p:pic>
        <p:nvPicPr>
          <p:cNvPr id="4" name="Picture 3" descr="Screenshot of captioning example in Microsoft Tea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192" y="1413933"/>
            <a:ext cx="5492846" cy="3653410"/>
          </a:xfrm>
          <a:prstGeom prst="rect">
            <a:avLst/>
          </a:prstGeom>
        </p:spPr>
      </p:pic>
    </p:spTree>
    <p:extLst>
      <p:ext uri="{BB962C8B-B14F-4D97-AF65-F5344CB8AC3E}">
        <p14:creationId xmlns:p14="http://schemas.microsoft.com/office/powerpoint/2010/main" val="3046163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511143" cy="1292773"/>
          </a:xfrm>
        </p:spPr>
        <p:txBody>
          <a:bodyPr/>
          <a:lstStyle/>
          <a:p>
            <a:r>
              <a:rPr lang="en-US" dirty="0"/>
              <a:t>Leveraging MS Teams as Webinar Platform</a:t>
            </a:r>
          </a:p>
        </p:txBody>
      </p:sp>
      <p:sp>
        <p:nvSpPr>
          <p:cNvPr id="3" name="Content Placeholder 2"/>
          <p:cNvSpPr>
            <a:spLocks noGrp="1"/>
          </p:cNvSpPr>
          <p:nvPr>
            <p:ph idx="1"/>
          </p:nvPr>
        </p:nvSpPr>
        <p:spPr>
          <a:xfrm>
            <a:off x="252249" y="1913466"/>
            <a:ext cx="5129047" cy="3231639"/>
          </a:xfrm>
        </p:spPr>
        <p:txBody>
          <a:bodyPr/>
          <a:lstStyle/>
          <a:p>
            <a:pPr marL="342900" indent="-342900">
              <a:buFont typeface="Arial" panose="020B0604020202020204" pitchFamily="34" charset="0"/>
              <a:buChar char="•"/>
            </a:pPr>
            <a:r>
              <a:rPr lang="en-US" dirty="0"/>
              <a:t>Registration required</a:t>
            </a:r>
          </a:p>
          <a:p>
            <a:pPr marL="342900" indent="-342900">
              <a:buFont typeface="Arial" panose="020B0604020202020204" pitchFamily="34" charset="0"/>
              <a:buChar char="•"/>
            </a:pPr>
            <a:r>
              <a:rPr lang="en-US" dirty="0"/>
              <a:t>Process is closely tied to the Microsoft ecosystem</a:t>
            </a:r>
          </a:p>
          <a:p>
            <a:pPr marL="342900" indent="-342900">
              <a:buFont typeface="Arial" panose="020B0604020202020204" pitchFamily="34" charset="0"/>
              <a:buChar char="•"/>
            </a:pPr>
            <a:r>
              <a:rPr lang="en-US" dirty="0"/>
              <a:t>Allows up to 1,000 attendees to interact</a:t>
            </a:r>
          </a:p>
          <a:p>
            <a:pPr marL="342900" indent="-342900">
              <a:buFont typeface="Arial" panose="020B0604020202020204" pitchFamily="34" charset="0"/>
              <a:buChar char="•"/>
            </a:pPr>
            <a:r>
              <a:rPr lang="en-US" dirty="0"/>
              <a:t>Allows up to 10,000 attendees in viewing mode only</a:t>
            </a:r>
          </a:p>
          <a:p>
            <a:pPr marL="342900" indent="-342900">
              <a:buFont typeface="Arial" panose="020B0604020202020204" pitchFamily="34" charset="0"/>
              <a:buChar char="•"/>
            </a:pPr>
            <a:endParaRPr lang="en-US" sz="2400" dirty="0"/>
          </a:p>
        </p:txBody>
      </p:sp>
      <p:pic>
        <p:nvPicPr>
          <p:cNvPr id="6" name="Picture 5" descr="overview of Teams webinar setup"/>
          <p:cNvPicPr>
            <a:picLocks noChangeAspect="1"/>
          </p:cNvPicPr>
          <p:nvPr/>
        </p:nvPicPr>
        <p:blipFill>
          <a:blip r:embed="rId2"/>
          <a:stretch>
            <a:fillRect/>
          </a:stretch>
        </p:blipFill>
        <p:spPr>
          <a:xfrm>
            <a:off x="5618630" y="1584435"/>
            <a:ext cx="6456848" cy="3565634"/>
          </a:xfrm>
          <a:prstGeom prst="rect">
            <a:avLst/>
          </a:prstGeom>
        </p:spPr>
      </p:pic>
    </p:spTree>
    <p:extLst>
      <p:ext uri="{BB962C8B-B14F-4D97-AF65-F5344CB8AC3E}">
        <p14:creationId xmlns:p14="http://schemas.microsoft.com/office/powerpoint/2010/main" val="68202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7511143" cy="1018903"/>
          </a:xfrm>
        </p:spPr>
        <p:txBody>
          <a:bodyPr/>
          <a:lstStyle/>
          <a:p>
            <a:pPr algn="ctr"/>
            <a:r>
              <a:rPr lang="en-US" dirty="0">
                <a:ea typeface="MS PGothic"/>
                <a:cs typeface="Arial"/>
              </a:rPr>
              <a:t>Spotlighting and Pinning</a:t>
            </a:r>
          </a:p>
        </p:txBody>
      </p:sp>
      <p:sp>
        <p:nvSpPr>
          <p:cNvPr id="18435" name="Rectangle 3"/>
          <p:cNvSpPr>
            <a:spLocks noGrp="1" noChangeArrowheads="1"/>
          </p:cNvSpPr>
          <p:nvPr>
            <p:ph idx="1"/>
          </p:nvPr>
        </p:nvSpPr>
        <p:spPr bwMode="auto">
          <a:xfrm>
            <a:off x="157658" y="909885"/>
            <a:ext cx="7353485" cy="42572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buNone/>
            </a:pPr>
            <a:r>
              <a:rPr lang="en-US" sz="2400" b="1" dirty="0"/>
              <a:t>Spotlighting</a:t>
            </a:r>
          </a:p>
          <a:p>
            <a:r>
              <a:rPr lang="en-US" dirty="0"/>
              <a:t>Only Host or Co-host can spotlight someone</a:t>
            </a:r>
          </a:p>
          <a:p>
            <a:r>
              <a:rPr lang="en-US" dirty="0"/>
              <a:t>​Whoever is spotlighted will appear in Speaker View</a:t>
            </a:r>
          </a:p>
          <a:p>
            <a:pPr marL="0" indent="0">
              <a:buNone/>
            </a:pPr>
            <a:r>
              <a:rPr lang="en-US" sz="2400" b="1" dirty="0"/>
              <a:t>Pinning</a:t>
            </a:r>
          </a:p>
          <a:p>
            <a:r>
              <a:rPr lang="en-US" dirty="0"/>
              <a:t>Any participant can pin any other participant’s video at any time, and only impacts that participant’s display</a:t>
            </a:r>
          </a:p>
          <a:p>
            <a:pPr marL="0" indent="0">
              <a:buNone/>
            </a:pPr>
            <a:r>
              <a:rPr lang="en-US" sz="2400" b="1" dirty="0"/>
              <a:t>How to Spotlight/Pin Participants</a:t>
            </a:r>
          </a:p>
          <a:p>
            <a:r>
              <a:rPr lang="en-US" dirty="0"/>
              <a:t>Hover over participant you want to spotlight/pin</a:t>
            </a:r>
          </a:p>
          <a:p>
            <a:r>
              <a:rPr lang="en-US" dirty="0"/>
              <a:t>Select the parenthesis (…)</a:t>
            </a:r>
          </a:p>
          <a:p>
            <a:r>
              <a:rPr lang="en-US" dirty="0"/>
              <a:t>From the menu, choose “Spotlight for Everyone” or “Pin”</a:t>
            </a:r>
          </a:p>
          <a:p>
            <a:pPr marL="0" indent="0">
              <a:buNone/>
            </a:pPr>
            <a:endParaRPr lang="en-US" dirty="0"/>
          </a:p>
        </p:txBody>
      </p:sp>
      <p:pic>
        <p:nvPicPr>
          <p:cNvPr id="1026" name="Picture 2" descr="example of spotlighting presenter while PowerPoint is being sha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714" y="1466961"/>
            <a:ext cx="4563363" cy="256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tate ADA Coordinator's Office"/>
          <p:cNvPicPr>
            <a:picLocks noChangeAspect="1"/>
          </p:cNvPicPr>
          <p:nvPr/>
        </p:nvPicPr>
        <p:blipFill>
          <a:blip r:embed="rId4"/>
          <a:stretch>
            <a:fillRect/>
          </a:stretch>
        </p:blipFill>
        <p:spPr>
          <a:xfrm>
            <a:off x="0" y="5812979"/>
            <a:ext cx="12187649" cy="1071154"/>
          </a:xfrm>
          <a:prstGeom prst="rect">
            <a:avLst/>
          </a:prstGeom>
        </p:spPr>
      </p:pic>
    </p:spTree>
    <p:extLst>
      <p:ext uri="{BB962C8B-B14F-4D97-AF65-F5344CB8AC3E}">
        <p14:creationId xmlns:p14="http://schemas.microsoft.com/office/powerpoint/2010/main" val="105161937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511143" cy="1292773"/>
          </a:xfrm>
        </p:spPr>
        <p:txBody>
          <a:bodyPr/>
          <a:lstStyle/>
          <a:p>
            <a:r>
              <a:rPr lang="en-US" dirty="0"/>
              <a:t>Registration using Teams</a:t>
            </a:r>
          </a:p>
        </p:txBody>
      </p:sp>
      <p:sp>
        <p:nvSpPr>
          <p:cNvPr id="3" name="Content Placeholder 2"/>
          <p:cNvSpPr>
            <a:spLocks noGrp="1"/>
          </p:cNvSpPr>
          <p:nvPr>
            <p:ph idx="1"/>
          </p:nvPr>
        </p:nvSpPr>
        <p:spPr>
          <a:xfrm>
            <a:off x="283780" y="1879405"/>
            <a:ext cx="4340771" cy="3662564"/>
          </a:xfrm>
        </p:spPr>
        <p:txBody>
          <a:bodyPr/>
          <a:lstStyle/>
          <a:p>
            <a:pPr marL="342900" indent="-342900">
              <a:buFont typeface="Arial" panose="020B0604020202020204" pitchFamily="34" charset="0"/>
              <a:buChar char="•"/>
            </a:pPr>
            <a:r>
              <a:rPr lang="en-US" dirty="0"/>
              <a:t>Limited in functionality</a:t>
            </a:r>
          </a:p>
          <a:p>
            <a:pPr marL="342900" indent="-342900">
              <a:buFont typeface="Arial" panose="020B0604020202020204" pitchFamily="34" charset="0"/>
              <a:buChar char="•"/>
            </a:pPr>
            <a:r>
              <a:rPr lang="en-US" dirty="0"/>
              <a:t>Only allows for edit fields and radio buttons, no checkboxes or dropdown menus</a:t>
            </a:r>
          </a:p>
          <a:p>
            <a:pPr marL="342900" indent="-342900">
              <a:buFont typeface="Arial" panose="020B0604020202020204" pitchFamily="34" charset="0"/>
              <a:buChar char="•"/>
            </a:pPr>
            <a:r>
              <a:rPr lang="en-US" sz="2400" dirty="0"/>
              <a:t>Weak contrast levels on page</a:t>
            </a:r>
          </a:p>
        </p:txBody>
      </p:sp>
      <p:pic>
        <p:nvPicPr>
          <p:cNvPr id="4" name="Picture 3" descr="overview of Teams registration setup"/>
          <p:cNvPicPr>
            <a:picLocks noChangeAspect="1"/>
          </p:cNvPicPr>
          <p:nvPr/>
        </p:nvPicPr>
        <p:blipFill>
          <a:blip r:embed="rId2"/>
          <a:stretch>
            <a:fillRect/>
          </a:stretch>
        </p:blipFill>
        <p:spPr>
          <a:xfrm>
            <a:off x="5365128" y="1903849"/>
            <a:ext cx="6668232" cy="3106227"/>
          </a:xfrm>
          <a:prstGeom prst="rect">
            <a:avLst/>
          </a:prstGeom>
        </p:spPr>
      </p:pic>
    </p:spTree>
    <p:extLst>
      <p:ext uri="{BB962C8B-B14F-4D97-AF65-F5344CB8AC3E}">
        <p14:creationId xmlns:p14="http://schemas.microsoft.com/office/powerpoint/2010/main" val="3229563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123"/>
            <a:ext cx="7511143" cy="1018903"/>
          </a:xfrm>
        </p:spPr>
        <p:txBody>
          <a:bodyPr/>
          <a:lstStyle/>
          <a:p>
            <a:r>
              <a:rPr lang="en-US" sz="3600" dirty="0"/>
              <a:t>MS Teams Misc. Accessibility Features and Tips</a:t>
            </a:r>
          </a:p>
        </p:txBody>
      </p:sp>
      <p:sp>
        <p:nvSpPr>
          <p:cNvPr id="3" name="Content Placeholder 2"/>
          <p:cNvSpPr>
            <a:spLocks noGrp="1"/>
          </p:cNvSpPr>
          <p:nvPr>
            <p:ph idx="1"/>
          </p:nvPr>
        </p:nvSpPr>
        <p:spPr>
          <a:xfrm>
            <a:off x="1" y="1413933"/>
            <a:ext cx="7735613" cy="5444067"/>
          </a:xfrm>
        </p:spPr>
        <p:txBody>
          <a:bodyPr/>
          <a:lstStyle/>
          <a:p>
            <a:pPr marL="342900" indent="-342900">
              <a:buFont typeface="Arial" panose="020B0604020202020204" pitchFamily="34" charset="0"/>
              <a:buChar char="•"/>
            </a:pPr>
            <a:r>
              <a:rPr lang="en-US" dirty="0"/>
              <a:t>Content magnification via Zoom In/ Zoom Out feature using Control + Spin Wheel</a:t>
            </a:r>
          </a:p>
          <a:p>
            <a:pPr marL="342900" indent="-342900">
              <a:buFont typeface="Arial" panose="020B0604020202020204" pitchFamily="34" charset="0"/>
              <a:buChar char="•"/>
            </a:pPr>
            <a:r>
              <a:rPr lang="en-US" dirty="0"/>
              <a:t>Focus Mode and Full Screen Mode allow for removal of distractions</a:t>
            </a:r>
          </a:p>
          <a:p>
            <a:pPr marL="342900" indent="-342900">
              <a:buFont typeface="Arial" panose="020B0604020202020204" pitchFamily="34" charset="0"/>
              <a:buChar char="•"/>
            </a:pPr>
            <a:r>
              <a:rPr lang="en-US" dirty="0"/>
              <a:t>Indication to screen reader user whether the camera is enabled or not when entering a meeting</a:t>
            </a:r>
          </a:p>
          <a:p>
            <a:pPr marL="342900" indent="-342900">
              <a:buFont typeface="Arial" panose="020B0604020202020204" pitchFamily="34" charset="0"/>
              <a:buChar char="•"/>
            </a:pPr>
            <a:r>
              <a:rPr lang="en-US" dirty="0"/>
              <a:t>Tip: When sharing your screen, remember to enlarge the content</a:t>
            </a:r>
          </a:p>
          <a:p>
            <a:pPr marL="342900" indent="-342900">
              <a:buFont typeface="Arial" panose="020B0604020202020204" pitchFamily="34" charset="0"/>
              <a:buChar char="•"/>
            </a:pPr>
            <a:r>
              <a:rPr lang="en-US" dirty="0"/>
              <a:t>Tip: When others enter the room in smaller meetings, acknowledge their presence since Teams does not indicate when people enter/leave a room</a:t>
            </a:r>
          </a:p>
        </p:txBody>
      </p:sp>
      <p:pic>
        <p:nvPicPr>
          <p:cNvPr id="4" name="Picture 3" descr="Microsoft Teams logo"/>
          <p:cNvPicPr>
            <a:picLocks noChangeAspect="1"/>
          </p:cNvPicPr>
          <p:nvPr/>
        </p:nvPicPr>
        <p:blipFill rotWithShape="1">
          <a:blip r:embed="rId2">
            <a:extLst>
              <a:ext uri="{28A0092B-C50C-407E-A947-70E740481C1C}">
                <a14:useLocalDpi xmlns:a14="http://schemas.microsoft.com/office/drawing/2010/main" val="0"/>
              </a:ext>
            </a:extLst>
          </a:blip>
          <a:srcRect l="25187" t="15582" r="24490" b="14566"/>
          <a:stretch/>
        </p:blipFill>
        <p:spPr>
          <a:xfrm>
            <a:off x="8472469" y="1823837"/>
            <a:ext cx="2827607" cy="2616591"/>
          </a:xfrm>
          <a:prstGeom prst="rect">
            <a:avLst/>
          </a:prstGeom>
        </p:spPr>
      </p:pic>
    </p:spTree>
    <p:extLst>
      <p:ext uri="{BB962C8B-B14F-4D97-AF65-F5344CB8AC3E}">
        <p14:creationId xmlns:p14="http://schemas.microsoft.com/office/powerpoint/2010/main" val="722195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053"/>
            <a:ext cx="4876800" cy="646237"/>
          </a:xfrm>
        </p:spPr>
        <p:txBody>
          <a:bodyPr/>
          <a:lstStyle/>
          <a:p>
            <a:r>
              <a:rPr lang="en-US" dirty="0"/>
              <a:t>Overview of Zoom</a:t>
            </a:r>
          </a:p>
        </p:txBody>
      </p:sp>
      <p:sp>
        <p:nvSpPr>
          <p:cNvPr id="3" name="Content Placeholder 2"/>
          <p:cNvSpPr>
            <a:spLocks noGrp="1"/>
          </p:cNvSpPr>
          <p:nvPr>
            <p:ph idx="1"/>
          </p:nvPr>
        </p:nvSpPr>
        <p:spPr>
          <a:xfrm>
            <a:off x="546539" y="762290"/>
            <a:ext cx="6148551" cy="5980096"/>
          </a:xfrm>
        </p:spPr>
        <p:txBody>
          <a:bodyPr/>
          <a:lstStyle/>
          <a:p>
            <a:pPr marL="342900" indent="-342900">
              <a:buFont typeface="Arial" panose="020B0604020202020204" pitchFamily="34" charset="0"/>
              <a:buChar char="•"/>
            </a:pPr>
            <a:r>
              <a:rPr lang="en-US" dirty="0"/>
              <a:t>Zoom is a video communication platform created in 2011 by Eric Yuan</a:t>
            </a:r>
          </a:p>
          <a:p>
            <a:pPr marL="342900" indent="-342900">
              <a:buFont typeface="Arial" panose="020B0604020202020204" pitchFamily="34" charset="0"/>
              <a:buChar char="•"/>
            </a:pPr>
            <a:r>
              <a:rPr lang="en-US" dirty="0"/>
              <a:t>Multi-platform access:</a:t>
            </a:r>
          </a:p>
          <a:p>
            <a:pPr marL="809244" lvl="1" indent="-342900">
              <a:buFont typeface="Arial" panose="020B0604020202020204" pitchFamily="34" charset="0"/>
              <a:buChar char="•"/>
            </a:pPr>
            <a:r>
              <a:rPr lang="en-US" sz="2400" dirty="0"/>
              <a:t>Windows</a:t>
            </a:r>
          </a:p>
          <a:p>
            <a:pPr marL="809244" lvl="1" indent="-342900">
              <a:buFont typeface="Arial" panose="020B0604020202020204" pitchFamily="34" charset="0"/>
              <a:buChar char="•"/>
            </a:pPr>
            <a:r>
              <a:rPr lang="en-US" sz="2400" dirty="0"/>
              <a:t>Mac</a:t>
            </a:r>
          </a:p>
          <a:p>
            <a:pPr marL="809244" lvl="1" indent="-342900">
              <a:buFont typeface="Arial" panose="020B0604020202020204" pitchFamily="34" charset="0"/>
              <a:buChar char="•"/>
            </a:pPr>
            <a:r>
              <a:rPr lang="en-US" sz="2400" dirty="0"/>
              <a:t>iOS</a:t>
            </a:r>
          </a:p>
          <a:p>
            <a:pPr marL="809244" lvl="1" indent="-342900">
              <a:buFont typeface="Arial" panose="020B0604020202020204" pitchFamily="34" charset="0"/>
              <a:buChar char="•"/>
            </a:pPr>
            <a:r>
              <a:rPr lang="en-US" sz="2400" dirty="0"/>
              <a:t>Android</a:t>
            </a:r>
          </a:p>
          <a:p>
            <a:pPr marL="342900" indent="-342900">
              <a:buFont typeface="Arial" panose="020B0604020202020204" pitchFamily="34" charset="0"/>
              <a:buChar char="•"/>
            </a:pPr>
            <a:r>
              <a:rPr lang="en-US" dirty="0"/>
              <a:t>Features:</a:t>
            </a:r>
          </a:p>
          <a:p>
            <a:pPr marL="809244" lvl="1" indent="-342900">
              <a:buFont typeface="Arial" panose="020B0604020202020204" pitchFamily="34" charset="0"/>
              <a:buChar char="•"/>
            </a:pPr>
            <a:r>
              <a:rPr lang="en-US" sz="2400" dirty="0"/>
              <a:t>Teleconference Calls</a:t>
            </a:r>
          </a:p>
          <a:p>
            <a:pPr marL="809244" lvl="1" indent="-342900">
              <a:buFont typeface="Arial" panose="020B0604020202020204" pitchFamily="34" charset="0"/>
              <a:buChar char="•"/>
            </a:pPr>
            <a:r>
              <a:rPr lang="en-US" sz="2400" dirty="0"/>
              <a:t>Webinars</a:t>
            </a:r>
          </a:p>
          <a:p>
            <a:pPr marL="809244" lvl="1" indent="-342900">
              <a:buFont typeface="Arial" panose="020B0604020202020204" pitchFamily="34" charset="0"/>
              <a:buChar char="•"/>
            </a:pPr>
            <a:r>
              <a:rPr lang="en-US" sz="2400" dirty="0"/>
              <a:t>Live Chats</a:t>
            </a:r>
          </a:p>
          <a:p>
            <a:pPr marL="809244" lvl="1" indent="-342900">
              <a:buFont typeface="Arial" panose="020B0604020202020204" pitchFamily="34" charset="0"/>
              <a:buChar char="•"/>
            </a:pPr>
            <a:r>
              <a:rPr lang="en-US" sz="2400" dirty="0"/>
              <a:t>Screen-sharing</a:t>
            </a:r>
          </a:p>
          <a:p>
            <a:pPr marL="809244" lvl="1" indent="-342900">
              <a:buFont typeface="Arial" panose="020B0604020202020204" pitchFamily="34" charset="0"/>
              <a:buChar char="•"/>
            </a:pPr>
            <a:endParaRPr lang="en-US" sz="2400" dirty="0"/>
          </a:p>
        </p:txBody>
      </p:sp>
      <p:pic>
        <p:nvPicPr>
          <p:cNvPr id="4" name="Picture 3" descr="Zoom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139" y="2058226"/>
            <a:ext cx="4487616" cy="2524284"/>
          </a:xfrm>
          <a:prstGeom prst="rect">
            <a:avLst/>
          </a:prstGeom>
        </p:spPr>
      </p:pic>
    </p:spTree>
    <p:extLst>
      <p:ext uri="{BB962C8B-B14F-4D97-AF65-F5344CB8AC3E}">
        <p14:creationId xmlns:p14="http://schemas.microsoft.com/office/powerpoint/2010/main" val="322703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Contrast - Zoom</a:t>
            </a:r>
          </a:p>
        </p:txBody>
      </p:sp>
      <p:sp>
        <p:nvSpPr>
          <p:cNvPr id="3" name="Content Placeholder 2"/>
          <p:cNvSpPr>
            <a:spLocks noGrp="1"/>
          </p:cNvSpPr>
          <p:nvPr>
            <p:ph idx="1"/>
          </p:nvPr>
        </p:nvSpPr>
        <p:spPr>
          <a:xfrm>
            <a:off x="493987" y="1760775"/>
            <a:ext cx="6768661" cy="4282674"/>
          </a:xfrm>
        </p:spPr>
        <p:txBody>
          <a:bodyPr/>
          <a:lstStyle/>
          <a:p>
            <a:pPr marL="342900" indent="-342900">
              <a:buFont typeface="Arial" panose="020B0604020202020204" pitchFamily="34" charset="0"/>
              <a:buChar char="•"/>
            </a:pPr>
            <a:r>
              <a:rPr lang="en-US" dirty="0"/>
              <a:t>Dark Mode is supported on </a:t>
            </a:r>
            <a:r>
              <a:rPr lang="en-US" dirty="0" err="1"/>
              <a:t>MacOS</a:t>
            </a:r>
            <a:endParaRPr lang="en-US" dirty="0"/>
          </a:p>
          <a:p>
            <a:pPr marL="342900" indent="-342900">
              <a:buFont typeface="Arial" panose="020B0604020202020204" pitchFamily="34" charset="0"/>
              <a:buChar char="•"/>
            </a:pPr>
            <a:r>
              <a:rPr lang="en-US" dirty="0"/>
              <a:t>High Contrast Mode is supported on the following platforms:</a:t>
            </a:r>
          </a:p>
          <a:p>
            <a:pPr marL="809244" lvl="1" indent="-342900">
              <a:buFont typeface="Arial" panose="020B0604020202020204" pitchFamily="34" charset="0"/>
              <a:buChar char="•"/>
            </a:pPr>
            <a:r>
              <a:rPr lang="en-US" dirty="0"/>
              <a:t>Windows</a:t>
            </a:r>
          </a:p>
          <a:p>
            <a:pPr marL="809244" lvl="1" indent="-342900">
              <a:buFont typeface="Arial" panose="020B0604020202020204" pitchFamily="34" charset="0"/>
              <a:buChar char="•"/>
            </a:pPr>
            <a:r>
              <a:rPr lang="en-US" dirty="0"/>
              <a:t>iOS</a:t>
            </a:r>
          </a:p>
          <a:p>
            <a:pPr marL="809244" lvl="1" indent="-342900">
              <a:buFont typeface="Arial" panose="020B0604020202020204" pitchFamily="34" charset="0"/>
              <a:buChar char="•"/>
            </a:pPr>
            <a:r>
              <a:rPr lang="en-US" dirty="0"/>
              <a:t>Android</a:t>
            </a:r>
          </a:p>
          <a:p>
            <a:pPr marL="342900" indent="-342900">
              <a:buFont typeface="Arial" panose="020B0604020202020204" pitchFamily="34" charset="0"/>
              <a:buChar char="•"/>
            </a:pPr>
            <a:r>
              <a:rPr lang="en-US" dirty="0"/>
              <a:t>Zoom’s standard UI color contrast is excellent</a:t>
            </a:r>
          </a:p>
        </p:txBody>
      </p:sp>
      <p:pic>
        <p:nvPicPr>
          <p:cNvPr id="4" name="Picture 3" descr="color palette whe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331" y="1901770"/>
            <a:ext cx="3785038" cy="2838779"/>
          </a:xfrm>
          <a:prstGeom prst="rect">
            <a:avLst/>
          </a:prstGeom>
        </p:spPr>
      </p:pic>
    </p:spTree>
    <p:extLst>
      <p:ext uri="{BB962C8B-B14F-4D97-AF65-F5344CB8AC3E}">
        <p14:creationId xmlns:p14="http://schemas.microsoft.com/office/powerpoint/2010/main" val="3928657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Keyboard Accessibility - Zoom</a:t>
            </a:r>
          </a:p>
        </p:txBody>
      </p:sp>
      <p:sp>
        <p:nvSpPr>
          <p:cNvPr id="3" name="Content Placeholder 2"/>
          <p:cNvSpPr>
            <a:spLocks noGrp="1"/>
          </p:cNvSpPr>
          <p:nvPr>
            <p:ph idx="1"/>
          </p:nvPr>
        </p:nvSpPr>
        <p:spPr>
          <a:xfrm>
            <a:off x="157656" y="1708223"/>
            <a:ext cx="5992836" cy="3578481"/>
          </a:xfrm>
        </p:spPr>
        <p:txBody>
          <a:bodyPr/>
          <a:lstStyle/>
          <a:p>
            <a:pPr marL="342900" indent="-342900">
              <a:buFont typeface="Arial" panose="020B0604020202020204" pitchFamily="34" charset="0"/>
              <a:buChar char="•"/>
            </a:pPr>
            <a:r>
              <a:rPr lang="en-US" dirty="0"/>
              <a:t>Keyboard shortcuts are made available from Zoom’s website</a:t>
            </a:r>
          </a:p>
          <a:p>
            <a:pPr marL="809244" lvl="1" indent="-342900">
              <a:buFont typeface="Arial" panose="020B0604020202020204" pitchFamily="34" charset="0"/>
              <a:buChar char="•"/>
            </a:pPr>
            <a:r>
              <a:rPr lang="en-US" dirty="0"/>
              <a:t>Extensive keyboard shortcuts for all aspects of the platform (meetings, calls, etc.)</a:t>
            </a:r>
          </a:p>
          <a:p>
            <a:pPr marL="809244" lvl="1" indent="-342900">
              <a:buFont typeface="Arial" panose="020B0604020202020204" pitchFamily="34" charset="0"/>
              <a:buChar char="•"/>
            </a:pPr>
            <a:r>
              <a:rPr lang="en-US" dirty="0"/>
              <a:t>Logical and easy to use shortcut keys (e.g., Alt + A for audio, Alt + V for video)</a:t>
            </a:r>
          </a:p>
        </p:txBody>
      </p:sp>
      <p:pic>
        <p:nvPicPr>
          <p:cNvPr id="4" name="Picture 3" descr="Hands typing on a keyboa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3735" y="1413933"/>
            <a:ext cx="4876800" cy="3657600"/>
          </a:xfrm>
          <a:prstGeom prst="rect">
            <a:avLst/>
          </a:prstGeom>
        </p:spPr>
      </p:pic>
    </p:spTree>
    <p:extLst>
      <p:ext uri="{BB962C8B-B14F-4D97-AF65-F5344CB8AC3E}">
        <p14:creationId xmlns:p14="http://schemas.microsoft.com/office/powerpoint/2010/main" val="1436104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27"/>
            <a:ext cx="7511143" cy="1018903"/>
          </a:xfrm>
        </p:spPr>
        <p:txBody>
          <a:bodyPr/>
          <a:lstStyle/>
          <a:p>
            <a:r>
              <a:rPr lang="en-US" sz="3200" dirty="0"/>
              <a:t>Zoom’s Screen Reader Compatibility</a:t>
            </a:r>
          </a:p>
        </p:txBody>
      </p:sp>
      <p:sp>
        <p:nvSpPr>
          <p:cNvPr id="3" name="Content Placeholder 2"/>
          <p:cNvSpPr>
            <a:spLocks noGrp="1"/>
          </p:cNvSpPr>
          <p:nvPr>
            <p:ph idx="1"/>
          </p:nvPr>
        </p:nvSpPr>
        <p:spPr>
          <a:xfrm>
            <a:off x="1" y="1413933"/>
            <a:ext cx="7511142" cy="4749800"/>
          </a:xfrm>
        </p:spPr>
        <p:txBody>
          <a:bodyPr/>
          <a:lstStyle/>
          <a:p>
            <a:pPr marL="342900" indent="-342900">
              <a:buFont typeface="Arial" panose="020B0604020202020204" pitchFamily="34" charset="0"/>
              <a:buChar char="•"/>
            </a:pPr>
            <a:r>
              <a:rPr lang="en-US" dirty="0"/>
              <a:t>According to their website, Zoom is compatible with JAWS, NVDA, </a:t>
            </a:r>
            <a:r>
              <a:rPr lang="en-US" dirty="0" err="1"/>
              <a:t>VoiceOver</a:t>
            </a:r>
            <a:r>
              <a:rPr lang="en-US" dirty="0"/>
              <a:t> and Android Talkback</a:t>
            </a:r>
          </a:p>
          <a:p>
            <a:pPr marL="809244" lvl="1" indent="-342900">
              <a:buFont typeface="Arial" panose="020B0604020202020204" pitchFamily="34" charset="0"/>
              <a:buChar char="•"/>
            </a:pPr>
            <a:r>
              <a:rPr lang="en-US" sz="2400" dirty="0"/>
              <a:t>There are exceptions to this compatibility</a:t>
            </a:r>
          </a:p>
          <a:p>
            <a:pPr marL="809244" lvl="1" indent="-342900">
              <a:buFont typeface="Arial" panose="020B0604020202020204" pitchFamily="34" charset="0"/>
              <a:buChar char="•"/>
            </a:pPr>
            <a:r>
              <a:rPr lang="en-US" sz="2400" dirty="0"/>
              <a:t>Control panel is unreachable for keyboard users and screen reader users when hidden</a:t>
            </a:r>
          </a:p>
          <a:p>
            <a:pPr marL="342900" indent="-342900">
              <a:buFont typeface="Arial" panose="020B0604020202020204" pitchFamily="34" charset="0"/>
              <a:buChar char="•"/>
            </a:pPr>
            <a:r>
              <a:rPr lang="en-US" dirty="0"/>
              <a:t>Zoom’s remote control features allow for control of the screen sharer’s screen reader</a:t>
            </a:r>
          </a:p>
        </p:txBody>
      </p:sp>
      <p:grpSp>
        <p:nvGrpSpPr>
          <p:cNvPr id="8" name="Group 7" descr="JAWS, NVDA, VoiceOver, and Android Talkback logo"/>
          <p:cNvGrpSpPr/>
          <p:nvPr/>
        </p:nvGrpSpPr>
        <p:grpSpPr>
          <a:xfrm>
            <a:off x="7910733" y="1413933"/>
            <a:ext cx="4113249" cy="3875519"/>
            <a:chOff x="7910733" y="1413933"/>
            <a:chExt cx="4113249" cy="3875519"/>
          </a:xfrm>
        </p:grpSpPr>
        <p:pic>
          <p:nvPicPr>
            <p:cNvPr id="4" name="Picture 3" descr="JAWS logo"/>
            <p:cNvPicPr>
              <a:picLocks noChangeAspect="1"/>
            </p:cNvPicPr>
            <p:nvPr/>
          </p:nvPicPr>
          <p:blipFill rotWithShape="1">
            <a:blip r:embed="rId2">
              <a:extLst>
                <a:ext uri="{28A0092B-C50C-407E-A947-70E740481C1C}">
                  <a14:useLocalDpi xmlns:a14="http://schemas.microsoft.com/office/drawing/2010/main" val="0"/>
                </a:ext>
              </a:extLst>
            </a:blip>
            <a:srcRect l="24757" r="24612"/>
            <a:stretch/>
          </p:blipFill>
          <p:spPr>
            <a:xfrm>
              <a:off x="8067822" y="1413933"/>
              <a:ext cx="1645920" cy="1625397"/>
            </a:xfrm>
            <a:prstGeom prst="rect">
              <a:avLst/>
            </a:prstGeom>
          </p:spPr>
        </p:pic>
        <p:pic>
          <p:nvPicPr>
            <p:cNvPr id="5" name="Picture 4" descr="NVD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0420" y="1413933"/>
              <a:ext cx="1645501" cy="1645501"/>
            </a:xfrm>
            <a:prstGeom prst="rect">
              <a:avLst/>
            </a:prstGeom>
          </p:spPr>
        </p:pic>
        <p:pic>
          <p:nvPicPr>
            <p:cNvPr id="6" name="Picture 5" descr="Apple VoiceOv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0733" y="3318933"/>
              <a:ext cx="1970519" cy="1970519"/>
            </a:xfrm>
            <a:prstGeom prst="rect">
              <a:avLst/>
            </a:prstGeom>
          </p:spPr>
        </p:pic>
        <p:pic>
          <p:nvPicPr>
            <p:cNvPr id="7" name="Picture 6" descr="Android Talkback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2357" y="3373379"/>
              <a:ext cx="1861625" cy="1861625"/>
            </a:xfrm>
            <a:prstGeom prst="rect">
              <a:avLst/>
            </a:prstGeom>
          </p:spPr>
        </p:pic>
      </p:grpSp>
    </p:spTree>
    <p:extLst>
      <p:ext uri="{BB962C8B-B14F-4D97-AF65-F5344CB8AC3E}">
        <p14:creationId xmlns:p14="http://schemas.microsoft.com/office/powerpoint/2010/main" val="1864146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Captioning - Zoom</a:t>
            </a:r>
          </a:p>
        </p:txBody>
      </p:sp>
      <p:sp>
        <p:nvSpPr>
          <p:cNvPr id="3" name="Content Placeholder 2"/>
          <p:cNvSpPr>
            <a:spLocks noGrp="1"/>
          </p:cNvSpPr>
          <p:nvPr>
            <p:ph idx="1"/>
          </p:nvPr>
        </p:nvSpPr>
        <p:spPr>
          <a:xfrm>
            <a:off x="1" y="1413933"/>
            <a:ext cx="6443002" cy="4749800"/>
          </a:xfrm>
        </p:spPr>
        <p:txBody>
          <a:bodyPr/>
          <a:lstStyle/>
          <a:p>
            <a:pPr marL="342900" indent="-342900">
              <a:buFont typeface="Arial" panose="020B0604020202020204" pitchFamily="34" charset="0"/>
              <a:buChar char="•"/>
            </a:pPr>
            <a:r>
              <a:rPr lang="en-US" dirty="0"/>
              <a:t>Live captioning is available for all users regardless of membership type</a:t>
            </a:r>
          </a:p>
          <a:p>
            <a:pPr marL="342900" indent="-342900">
              <a:buFont typeface="Arial" panose="020B0604020202020204" pitchFamily="34" charset="0"/>
              <a:buChar char="•"/>
            </a:pPr>
            <a:r>
              <a:rPr lang="en-US" dirty="0"/>
              <a:t>Captions can be provided by meeting participants or a third-party service</a:t>
            </a:r>
          </a:p>
          <a:p>
            <a:pPr marL="809244" lvl="1" indent="-342900">
              <a:buFont typeface="Arial" panose="020B0604020202020204" pitchFamily="34" charset="0"/>
              <a:buChar char="•"/>
            </a:pPr>
            <a:r>
              <a:rPr lang="en-US" sz="2400" dirty="0"/>
              <a:t>This Fall, Zoom will be releasing its auto-generated captioning feature for all users</a:t>
            </a:r>
          </a:p>
          <a:p>
            <a:pPr marL="342900" indent="-342900">
              <a:buFont typeface="Arial" panose="020B0604020202020204" pitchFamily="34" charset="0"/>
              <a:buChar char="•"/>
            </a:pPr>
            <a:r>
              <a:rPr lang="en-US" dirty="0"/>
              <a:t>Transcripts are provided at the end of the meeting</a:t>
            </a:r>
          </a:p>
          <a:p>
            <a:pPr marL="342900" indent="-342900">
              <a:buFont typeface="Arial" panose="020B0604020202020204" pitchFamily="34" charset="0"/>
              <a:buChar char="•"/>
            </a:pPr>
            <a:endParaRPr lang="en-US" dirty="0"/>
          </a:p>
        </p:txBody>
      </p:sp>
      <p:pic>
        <p:nvPicPr>
          <p:cNvPr id="4" name="Picture 3" descr="Screenshot of Zoom captioning notific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003" y="2379061"/>
            <a:ext cx="5186435" cy="1799044"/>
          </a:xfrm>
          <a:prstGeom prst="rect">
            <a:avLst/>
          </a:prstGeom>
        </p:spPr>
      </p:pic>
    </p:spTree>
    <p:extLst>
      <p:ext uri="{BB962C8B-B14F-4D97-AF65-F5344CB8AC3E}">
        <p14:creationId xmlns:p14="http://schemas.microsoft.com/office/powerpoint/2010/main" val="2821476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511143" cy="1292773"/>
          </a:xfrm>
        </p:spPr>
        <p:txBody>
          <a:bodyPr/>
          <a:lstStyle/>
          <a:p>
            <a:r>
              <a:rPr lang="en-US" dirty="0"/>
              <a:t>Registration using Zoom</a:t>
            </a:r>
          </a:p>
        </p:txBody>
      </p:sp>
      <p:sp>
        <p:nvSpPr>
          <p:cNvPr id="3" name="Content Placeholder 2"/>
          <p:cNvSpPr>
            <a:spLocks noGrp="1"/>
          </p:cNvSpPr>
          <p:nvPr>
            <p:ph idx="1"/>
          </p:nvPr>
        </p:nvSpPr>
        <p:spPr>
          <a:xfrm>
            <a:off x="283780" y="1879405"/>
            <a:ext cx="4340771" cy="3662564"/>
          </a:xfrm>
        </p:spPr>
        <p:txBody>
          <a:bodyPr/>
          <a:lstStyle/>
          <a:p>
            <a:pPr marL="342900" indent="-342900">
              <a:buFont typeface="Arial" panose="020B0604020202020204" pitchFamily="34" charset="0"/>
              <a:buChar char="•"/>
            </a:pPr>
            <a:r>
              <a:rPr lang="en-US" dirty="0"/>
              <a:t>Only available with paid license</a:t>
            </a:r>
          </a:p>
          <a:p>
            <a:pPr marL="342900" indent="-342900">
              <a:buFont typeface="Arial" panose="020B0604020202020204" pitchFamily="34" charset="0"/>
              <a:buChar char="•"/>
            </a:pPr>
            <a:r>
              <a:rPr lang="en-US" dirty="0"/>
              <a:t>Only allows for edit fields and single choice options</a:t>
            </a:r>
          </a:p>
          <a:p>
            <a:pPr marL="342900" indent="-342900">
              <a:buFont typeface="Arial" panose="020B0604020202020204" pitchFamily="34" charset="0"/>
              <a:buChar char="•"/>
            </a:pPr>
            <a:r>
              <a:rPr lang="en-US" sz="2400" dirty="0"/>
              <a:t>Link to meeting can be shared with others which will duplicate registration information and name</a:t>
            </a:r>
          </a:p>
        </p:txBody>
      </p:sp>
      <p:pic>
        <p:nvPicPr>
          <p:cNvPr id="5" name="Picture 4" descr="registration screenshot for Zoom"/>
          <p:cNvPicPr>
            <a:picLocks noChangeAspect="1"/>
          </p:cNvPicPr>
          <p:nvPr/>
        </p:nvPicPr>
        <p:blipFill>
          <a:blip r:embed="rId2"/>
          <a:stretch>
            <a:fillRect/>
          </a:stretch>
        </p:blipFill>
        <p:spPr>
          <a:xfrm>
            <a:off x="5806645" y="1879405"/>
            <a:ext cx="6195183" cy="3275614"/>
          </a:xfrm>
          <a:prstGeom prst="rect">
            <a:avLst/>
          </a:prstGeom>
        </p:spPr>
      </p:pic>
    </p:spTree>
    <p:extLst>
      <p:ext uri="{BB962C8B-B14F-4D97-AF65-F5344CB8AC3E}">
        <p14:creationId xmlns:p14="http://schemas.microsoft.com/office/powerpoint/2010/main" val="1644841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612"/>
            <a:ext cx="7511143" cy="1018903"/>
          </a:xfrm>
        </p:spPr>
        <p:txBody>
          <a:bodyPr/>
          <a:lstStyle/>
          <a:p>
            <a:r>
              <a:rPr lang="en-US" dirty="0"/>
              <a:t>Zoom’s Misc. Accessibility Features and Tips</a:t>
            </a:r>
          </a:p>
        </p:txBody>
      </p:sp>
      <p:sp>
        <p:nvSpPr>
          <p:cNvPr id="3" name="Content Placeholder 2"/>
          <p:cNvSpPr>
            <a:spLocks noGrp="1"/>
          </p:cNvSpPr>
          <p:nvPr>
            <p:ph idx="1"/>
          </p:nvPr>
        </p:nvSpPr>
        <p:spPr>
          <a:xfrm>
            <a:off x="105103" y="1476995"/>
            <a:ext cx="9501352" cy="5165543"/>
          </a:xfrm>
        </p:spPr>
        <p:txBody>
          <a:bodyPr/>
          <a:lstStyle/>
          <a:p>
            <a:pPr marL="342900" indent="-342900">
              <a:buFont typeface="Arial" panose="020B0604020202020204" pitchFamily="34" charset="0"/>
              <a:buChar char="•"/>
            </a:pPr>
            <a:r>
              <a:rPr lang="en-US" sz="2300" dirty="0"/>
              <a:t>Customizable font allows users to change the size and color of the font in the platform</a:t>
            </a:r>
          </a:p>
          <a:p>
            <a:pPr marL="342900" indent="-342900">
              <a:buFont typeface="Arial" panose="020B0604020202020204" pitchFamily="34" charset="0"/>
              <a:buChar char="•"/>
            </a:pPr>
            <a:r>
              <a:rPr lang="en-US" sz="2300" dirty="0"/>
              <a:t>Sign language interpreters can be added to the meeting</a:t>
            </a:r>
          </a:p>
          <a:p>
            <a:pPr marL="809244" lvl="1" indent="-342900">
              <a:buFont typeface="Arial" panose="020B0604020202020204" pitchFamily="34" charset="0"/>
              <a:buChar char="•"/>
            </a:pPr>
            <a:r>
              <a:rPr lang="en-US" sz="2300" dirty="0"/>
              <a:t>The video pinning feature can be used to keep the interpreter in view</a:t>
            </a:r>
          </a:p>
          <a:p>
            <a:pPr marL="342900" indent="-342900">
              <a:buFont typeface="Arial" panose="020B0604020202020204" pitchFamily="34" charset="0"/>
              <a:buChar char="•"/>
            </a:pPr>
            <a:r>
              <a:rPr lang="en-US" sz="2300" dirty="0"/>
              <a:t>Tip: Many features and options of Zoom are available </a:t>
            </a:r>
            <a:r>
              <a:rPr lang="en-US" sz="2300" b="1" u="sng" dirty="0"/>
              <a:t>only</a:t>
            </a:r>
            <a:r>
              <a:rPr lang="en-US" sz="2300" dirty="0"/>
              <a:t> in the web-based application, not the desktop application </a:t>
            </a:r>
          </a:p>
          <a:p>
            <a:pPr marL="342900" indent="-342900">
              <a:buFont typeface="Arial" panose="020B0604020202020204" pitchFamily="34" charset="0"/>
              <a:buChar char="•"/>
            </a:pPr>
            <a:r>
              <a:rPr lang="en-US" sz="2300" dirty="0"/>
              <a:t>Tip: If meeting attendees need </a:t>
            </a:r>
            <a:r>
              <a:rPr lang="en-US" sz="2300" u="sng" dirty="0"/>
              <a:t>captioning</a:t>
            </a:r>
            <a:r>
              <a:rPr lang="en-US" sz="2300" dirty="0"/>
              <a:t>, it is necessary for the administrator to enable the “closed caption” feature available in the web-based application before starting the meeting</a:t>
            </a:r>
          </a:p>
          <a:p>
            <a:pPr marL="342900" indent="-342900">
              <a:buFont typeface="Arial" panose="020B0604020202020204" pitchFamily="34" charset="0"/>
              <a:buChar char="•"/>
            </a:pPr>
            <a:r>
              <a:rPr lang="en-US" sz="2300" dirty="0"/>
              <a:t>Tip: Keyboard-only and screen reader users should enable the “always on” function of their control panel to ensure access during meetings</a:t>
            </a:r>
          </a:p>
        </p:txBody>
      </p:sp>
      <p:pic>
        <p:nvPicPr>
          <p:cNvPr id="4" name="Picture 3" descr="Zoom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5130" y="2152818"/>
            <a:ext cx="2406869" cy="1353863"/>
          </a:xfrm>
          <a:prstGeom prst="rect">
            <a:avLst/>
          </a:prstGeom>
        </p:spPr>
      </p:pic>
    </p:spTree>
    <p:extLst>
      <p:ext uri="{BB962C8B-B14F-4D97-AF65-F5344CB8AC3E}">
        <p14:creationId xmlns:p14="http://schemas.microsoft.com/office/powerpoint/2010/main" val="2619282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123"/>
            <a:ext cx="6390290" cy="1018903"/>
          </a:xfrm>
        </p:spPr>
        <p:txBody>
          <a:bodyPr/>
          <a:lstStyle/>
          <a:p>
            <a:r>
              <a:rPr lang="en-US" sz="3600" dirty="0"/>
              <a:t>Mobile Accessibility for Teams and Zoom</a:t>
            </a:r>
          </a:p>
        </p:txBody>
      </p:sp>
      <p:sp>
        <p:nvSpPr>
          <p:cNvPr id="3" name="Content Placeholder 2"/>
          <p:cNvSpPr>
            <a:spLocks noGrp="1"/>
          </p:cNvSpPr>
          <p:nvPr>
            <p:ph idx="1"/>
          </p:nvPr>
        </p:nvSpPr>
        <p:spPr>
          <a:xfrm>
            <a:off x="346840" y="2181188"/>
            <a:ext cx="6600497" cy="2790205"/>
          </a:xfrm>
        </p:spPr>
        <p:txBody>
          <a:bodyPr/>
          <a:lstStyle/>
          <a:p>
            <a:pPr marL="342900" indent="-342900">
              <a:buFont typeface="Arial" panose="020B0604020202020204" pitchFamily="34" charset="0"/>
              <a:buChar char="•"/>
            </a:pPr>
            <a:r>
              <a:rPr lang="en-US" dirty="0"/>
              <a:t>Desktop accessibility features roll into mobile accessibility</a:t>
            </a:r>
          </a:p>
          <a:p>
            <a:pPr marL="342900" indent="-342900">
              <a:buFont typeface="Arial" panose="020B0604020202020204" pitchFamily="34" charset="0"/>
              <a:buChar char="•"/>
            </a:pPr>
            <a:r>
              <a:rPr lang="en-US" dirty="0"/>
              <a:t>Native apps available that are highly accessible </a:t>
            </a:r>
          </a:p>
          <a:p>
            <a:pPr marL="342900" indent="-342900">
              <a:buFont typeface="Arial" panose="020B0604020202020204" pitchFamily="34" charset="0"/>
              <a:buChar char="•"/>
            </a:pPr>
            <a:r>
              <a:rPr lang="en-US" dirty="0"/>
              <a:t>Responsive design</a:t>
            </a:r>
          </a:p>
        </p:txBody>
      </p:sp>
      <p:pic>
        <p:nvPicPr>
          <p:cNvPr id="4" name="Picture 3" descr="several hands in the air holding mobile devic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917" y="2579988"/>
            <a:ext cx="4435365" cy="1940692"/>
          </a:xfrm>
          <a:prstGeom prst="rect">
            <a:avLst/>
          </a:prstGeom>
        </p:spPr>
      </p:pic>
    </p:spTree>
    <p:extLst>
      <p:ext uri="{BB962C8B-B14F-4D97-AF65-F5344CB8AC3E}">
        <p14:creationId xmlns:p14="http://schemas.microsoft.com/office/powerpoint/2010/main" val="3904517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7511143" cy="1018903"/>
          </a:xfrm>
        </p:spPr>
        <p:txBody>
          <a:bodyPr/>
          <a:lstStyle/>
          <a:p>
            <a:pPr algn="ctr"/>
            <a:r>
              <a:rPr lang="en-US" dirty="0">
                <a:ea typeface="MS PGothic"/>
                <a:cs typeface="Arial"/>
              </a:rPr>
              <a:t>Live Captions Provided</a:t>
            </a:r>
          </a:p>
        </p:txBody>
      </p:sp>
      <p:sp>
        <p:nvSpPr>
          <p:cNvPr id="18435" name="Rectangle 3"/>
          <p:cNvSpPr>
            <a:spLocks noGrp="1" noChangeArrowheads="1"/>
          </p:cNvSpPr>
          <p:nvPr>
            <p:ph idx="1"/>
          </p:nvPr>
        </p:nvSpPr>
        <p:spPr bwMode="auto">
          <a:xfrm>
            <a:off x="725216" y="1750713"/>
            <a:ext cx="6421819" cy="3672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buNone/>
            </a:pPr>
            <a:r>
              <a:rPr lang="en-US" sz="2800" b="1" dirty="0"/>
              <a:t>Two Options</a:t>
            </a:r>
            <a:r>
              <a:rPr lang="en-US" sz="2400" dirty="0"/>
              <a:t>: </a:t>
            </a:r>
          </a:p>
          <a:p>
            <a:pPr marL="457200" indent="-457200">
              <a:buAutoNum type="arabicPeriod"/>
            </a:pPr>
            <a:r>
              <a:rPr lang="en-US" sz="2400" dirty="0"/>
              <a:t>Access </a:t>
            </a:r>
            <a:r>
              <a:rPr lang="en-US" sz="2400" dirty="0" err="1"/>
              <a:t>StreamText</a:t>
            </a:r>
            <a:r>
              <a:rPr lang="en-US" sz="2400" dirty="0"/>
              <a:t> link available in the “Chat” (“Chat” control in Zoom toolbar)</a:t>
            </a:r>
          </a:p>
          <a:p>
            <a:pPr marL="457200" indent="-457200">
              <a:buAutoNum type="arabicPeriod"/>
            </a:pPr>
            <a:r>
              <a:rPr lang="en-US" sz="2400" dirty="0"/>
              <a:t>Access the “Closed Captions” option (“Closed Captions” control with “CC” above it in Zoom toolbar)</a:t>
            </a:r>
          </a:p>
        </p:txBody>
      </p:sp>
      <p:pic>
        <p:nvPicPr>
          <p:cNvPr id="2" name="Picture 1" descr="Zoom toolbar"/>
          <p:cNvPicPr>
            <a:picLocks noChangeAspect="1"/>
          </p:cNvPicPr>
          <p:nvPr/>
        </p:nvPicPr>
        <p:blipFill>
          <a:blip r:embed="rId3"/>
          <a:stretch>
            <a:fillRect/>
          </a:stretch>
        </p:blipFill>
        <p:spPr>
          <a:xfrm>
            <a:off x="0" y="6381750"/>
            <a:ext cx="12192000" cy="476250"/>
          </a:xfrm>
          <a:prstGeom prst="rect">
            <a:avLst/>
          </a:prstGeom>
        </p:spPr>
      </p:pic>
      <p:pic>
        <p:nvPicPr>
          <p:cNvPr id="5" name="Picture 4" descr="closed captioning symb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2005" y="2046397"/>
            <a:ext cx="3238500" cy="2428875"/>
          </a:xfrm>
          <a:prstGeom prst="rect">
            <a:avLst/>
          </a:prstGeom>
        </p:spPr>
      </p:pic>
      <p:cxnSp>
        <p:nvCxnSpPr>
          <p:cNvPr id="6" name="Straight Arrow Connector 5" descr="arrow pointing to closed caption symbol"/>
          <p:cNvCxnSpPr/>
          <p:nvPr/>
        </p:nvCxnSpPr>
        <p:spPr>
          <a:xfrm>
            <a:off x="8464880" y="5508406"/>
            <a:ext cx="630621" cy="788276"/>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413978"/>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 y="0"/>
            <a:ext cx="7511143" cy="1303020"/>
          </a:xfrm>
        </p:spPr>
        <p:txBody>
          <a:bodyPr/>
          <a:lstStyle/>
          <a:p>
            <a:pPr algn="ctr"/>
            <a:r>
              <a:rPr lang="en-US" dirty="0"/>
              <a:t>Microsoft Teams Message Translator</a:t>
            </a:r>
            <a:endParaRPr lang="en-US" dirty="0">
              <a:ea typeface="MS PGothic"/>
              <a:cs typeface="Arial"/>
            </a:endParaRPr>
          </a:p>
        </p:txBody>
      </p:sp>
      <p:sp>
        <p:nvSpPr>
          <p:cNvPr id="2" name="Content Placeholder 1"/>
          <p:cNvSpPr>
            <a:spLocks noGrp="1"/>
          </p:cNvSpPr>
          <p:nvPr>
            <p:ph idx="1"/>
          </p:nvPr>
        </p:nvSpPr>
        <p:spPr>
          <a:xfrm>
            <a:off x="504556" y="1666181"/>
            <a:ext cx="7006588" cy="4749800"/>
          </a:xfrm>
        </p:spPr>
        <p:txBody>
          <a:bodyPr>
            <a:normAutofit/>
          </a:bodyPr>
          <a:lstStyle/>
          <a:p>
            <a:pPr marL="857250" lvl="1" indent="-342900"/>
            <a:r>
              <a:rPr lang="en-US" sz="2400" dirty="0"/>
              <a:t>Allows users to translate messages sent to them in Teams to their preferred language.</a:t>
            </a:r>
          </a:p>
          <a:p>
            <a:pPr marL="857250" lvl="1" indent="-342900"/>
            <a:r>
              <a:rPr lang="en-US" sz="2400" dirty="0"/>
              <a:t>Currently available on desktop.</a:t>
            </a:r>
          </a:p>
          <a:p>
            <a:pPr marL="1533906" lvl="2" indent="-342900"/>
            <a:r>
              <a:rPr lang="en-US" sz="2400" dirty="0"/>
              <a:t>Support for 30+ languages</a:t>
            </a:r>
          </a:p>
          <a:p>
            <a:pPr marL="857250" lvl="1" indent="-342900"/>
            <a:r>
              <a:rPr lang="en-US" sz="2400" dirty="0"/>
              <a:t>Will be rolled out to mobile devices in July.</a:t>
            </a:r>
          </a:p>
          <a:p>
            <a:pPr marL="1533906" lvl="2" indent="-342900"/>
            <a:r>
              <a:rPr lang="en-US" sz="2400" dirty="0"/>
              <a:t>Android and iOS</a:t>
            </a:r>
          </a:p>
          <a:p>
            <a:pPr marL="1533906" lvl="2" indent="-342900"/>
            <a:r>
              <a:rPr lang="en-US" sz="2400" dirty="0"/>
              <a:t>Support for 70+ languages</a:t>
            </a:r>
          </a:p>
          <a:p>
            <a:pPr marL="857250" lvl="1" indent="-342900"/>
            <a:r>
              <a:rPr lang="en-US" sz="2400" dirty="0"/>
              <a:t>Language support for mobile and desktop include Spanish, Arabic, and Chinese.</a:t>
            </a:r>
          </a:p>
          <a:p>
            <a:pPr marL="857250" lvl="1" indent="-342900"/>
            <a:endParaRPr lang="en-US" dirty="0"/>
          </a:p>
        </p:txBody>
      </p:sp>
      <p:pic>
        <p:nvPicPr>
          <p:cNvPr id="7" name="Picture 6" descr="microsoft teams translate within the menu item"/>
          <p:cNvPicPr>
            <a:picLocks noChangeAspect="1"/>
          </p:cNvPicPr>
          <p:nvPr/>
        </p:nvPicPr>
        <p:blipFill>
          <a:blip r:embed="rId2"/>
          <a:stretch>
            <a:fillRect/>
          </a:stretch>
        </p:blipFill>
        <p:spPr>
          <a:xfrm>
            <a:off x="8050924" y="1948044"/>
            <a:ext cx="3355935" cy="3678621"/>
          </a:xfrm>
          <a:prstGeom prst="rect">
            <a:avLst/>
          </a:prstGeom>
        </p:spPr>
      </p:pic>
    </p:spTree>
    <p:extLst>
      <p:ext uri="{BB962C8B-B14F-4D97-AF65-F5344CB8AC3E}">
        <p14:creationId xmlns:p14="http://schemas.microsoft.com/office/powerpoint/2010/main" val="310268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Microsoft Teams Resources</a:t>
            </a:r>
          </a:p>
        </p:txBody>
      </p:sp>
      <p:sp>
        <p:nvSpPr>
          <p:cNvPr id="3" name="Content Placeholder 2"/>
          <p:cNvSpPr>
            <a:spLocks noGrp="1"/>
          </p:cNvSpPr>
          <p:nvPr>
            <p:ph idx="1"/>
          </p:nvPr>
        </p:nvSpPr>
        <p:spPr>
          <a:xfrm>
            <a:off x="220718" y="1140663"/>
            <a:ext cx="11830756" cy="5444067"/>
          </a:xfrm>
        </p:spPr>
        <p:txBody>
          <a:bodyPr/>
          <a:lstStyle/>
          <a:p>
            <a:pPr marL="342900" lvl="0" indent="-342900">
              <a:buFont typeface="Arial" panose="020B0604020202020204" pitchFamily="34" charset="0"/>
              <a:buChar char="•"/>
            </a:pPr>
            <a:r>
              <a:rPr lang="en-US" dirty="0"/>
              <a:t>Screen Reader Instructions: </a:t>
            </a:r>
            <a:r>
              <a:rPr lang="en-US" u="sng" dirty="0">
                <a:hlinkClick r:id="rId2"/>
              </a:rPr>
              <a:t>https://support.microsoft.com/en-us/office/use-a-screen-reader-to-explore-and-navigate-microsoft-teams-47614fb0-a583-49f6-84da-6872223e74a0</a:t>
            </a:r>
            <a:endParaRPr lang="en-US" dirty="0"/>
          </a:p>
          <a:p>
            <a:pPr marL="342900" lvl="0" indent="-342900">
              <a:buFont typeface="Arial" panose="020B0604020202020204" pitchFamily="34" charset="0"/>
              <a:buChar char="•"/>
            </a:pPr>
            <a:r>
              <a:rPr lang="en-US" dirty="0"/>
              <a:t>Tips for accessible live events and meetings: </a:t>
            </a:r>
            <a:r>
              <a:rPr lang="en-US" u="sng" dirty="0">
                <a:hlinkClick r:id="rId3"/>
              </a:rPr>
              <a:t>https://support.microsoft.com/en-us/office/accessibility-tips-for-inclusive-microsoft-teams-meetings-and-live-events-fa0cb694-0fcd-4019-b67c-8270ea4e0c54</a:t>
            </a:r>
            <a:endParaRPr lang="en-US" dirty="0"/>
          </a:p>
          <a:p>
            <a:pPr marL="342900" lvl="0" indent="-342900">
              <a:buFont typeface="Arial" panose="020B0604020202020204" pitchFamily="34" charset="0"/>
              <a:buChar char="•"/>
            </a:pPr>
            <a:r>
              <a:rPr lang="en-US" dirty="0"/>
              <a:t>Keyboard Shortcuts: </a:t>
            </a:r>
            <a:r>
              <a:rPr lang="en-US" u="sng" dirty="0">
                <a:hlinkClick r:id="rId4"/>
              </a:rPr>
              <a:t>https://support.microsoft.com/en-us/office/keyboard-shortcuts-for-microsoft-teams-2e8e2a70-e8d8-4a19-949b-4c36dd5292d2#picktab=windows</a:t>
            </a:r>
            <a:endParaRPr lang="en-US" u="sng" dirty="0"/>
          </a:p>
          <a:p>
            <a:pPr marL="342900" lvl="0" indent="-342900">
              <a:buFont typeface="Arial" panose="020B0604020202020204" pitchFamily="34" charset="0"/>
              <a:buChar char="•"/>
            </a:pPr>
            <a:r>
              <a:rPr lang="en-US" dirty="0"/>
              <a:t>MS Teams Accessibility YouTube Videos: </a:t>
            </a:r>
            <a:r>
              <a:rPr lang="en-US" dirty="0">
                <a:hlinkClick r:id="rId5"/>
              </a:rPr>
              <a:t>Accessible Learning Webinar Series on Microsoft Teams</a:t>
            </a:r>
            <a:endParaRPr lang="en-US" dirty="0"/>
          </a:p>
          <a:p>
            <a:pPr marL="342900" lvl="0" indent="-342900">
              <a:buFont typeface="Arial" panose="020B0604020202020204" pitchFamily="34" charset="0"/>
              <a:buChar char="•"/>
            </a:pPr>
            <a:r>
              <a:rPr lang="en-US" dirty="0"/>
              <a:t>Microsoft </a:t>
            </a:r>
            <a:r>
              <a:rPr lang="en-US" dirty="0">
                <a:hlinkClick r:id="rId6"/>
              </a:rPr>
              <a:t>Disability Answer Desk</a:t>
            </a:r>
            <a:r>
              <a:rPr lang="en-US" dirty="0"/>
              <a:t> (DAD) is a free service for people with disabilities in need of technical support with Microsoft products. DAD is offered in multiple languages, in ASL, and through chat</a:t>
            </a:r>
          </a:p>
          <a:p>
            <a:pPr marL="342900" lvl="0" indent="-342900">
              <a:buFont typeface="Arial" panose="020B0604020202020204" pitchFamily="34" charset="0"/>
              <a:buChar char="•"/>
            </a:pPr>
            <a:endParaRPr lang="en-US" dirty="0"/>
          </a:p>
        </p:txBody>
      </p:sp>
    </p:spTree>
    <p:extLst>
      <p:ext uri="{BB962C8B-B14F-4D97-AF65-F5344CB8AC3E}">
        <p14:creationId xmlns:p14="http://schemas.microsoft.com/office/powerpoint/2010/main" val="3879340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Zoom Resources</a:t>
            </a:r>
          </a:p>
        </p:txBody>
      </p:sp>
      <p:sp>
        <p:nvSpPr>
          <p:cNvPr id="3" name="Content Placeholder 2"/>
          <p:cNvSpPr>
            <a:spLocks noGrp="1"/>
          </p:cNvSpPr>
          <p:nvPr>
            <p:ph idx="1"/>
          </p:nvPr>
        </p:nvSpPr>
        <p:spPr>
          <a:xfrm>
            <a:off x="429659" y="1766473"/>
            <a:ext cx="10675344" cy="2805527"/>
          </a:xfrm>
        </p:spPr>
        <p:txBody>
          <a:bodyPr/>
          <a:lstStyle/>
          <a:p>
            <a:pPr marL="342900" lvl="0" indent="-342900">
              <a:buFont typeface="Arial" panose="020B0604020202020204" pitchFamily="34" charset="0"/>
              <a:buChar char="•"/>
            </a:pPr>
            <a:r>
              <a:rPr lang="en-US" dirty="0"/>
              <a:t>Zoom Accessibility Home Page: </a:t>
            </a:r>
            <a:r>
              <a:rPr lang="en-US" u="sng" dirty="0">
                <a:hlinkClick r:id="rId2"/>
              </a:rPr>
              <a:t>https://zoom.us/accessibility</a:t>
            </a:r>
            <a:endParaRPr lang="en-US" dirty="0"/>
          </a:p>
          <a:p>
            <a:pPr marL="342900" lvl="0" indent="-342900">
              <a:buFont typeface="Arial" panose="020B0604020202020204" pitchFamily="34" charset="0"/>
              <a:buChar char="•"/>
            </a:pPr>
            <a:r>
              <a:rPr lang="en-US" dirty="0"/>
              <a:t>Managing and viewing captions: </a:t>
            </a:r>
            <a:r>
              <a:rPr lang="en-US" u="sng" dirty="0">
                <a:hlinkClick r:id="rId3"/>
              </a:rPr>
              <a:t>https://support.zoom.us/hc/en-us/articles/207279736-Managing-and-viewing-closed-captioning</a:t>
            </a:r>
            <a:endParaRPr lang="en-US" u="sng" dirty="0"/>
          </a:p>
          <a:p>
            <a:pPr marL="342900" lvl="0" indent="-342900">
              <a:buFont typeface="Arial" panose="020B0604020202020204" pitchFamily="34" charset="0"/>
              <a:buChar char="•"/>
            </a:pPr>
            <a:r>
              <a:rPr lang="en-US" dirty="0"/>
              <a:t>Frequently Asked Questions: </a:t>
            </a:r>
            <a:r>
              <a:rPr lang="en-US" dirty="0">
                <a:hlinkClick r:id="rId4"/>
              </a:rPr>
              <a:t>Zoom Accessibility Frequently Asked Questions</a:t>
            </a:r>
            <a:r>
              <a:rPr lang="en-US" dirty="0"/>
              <a:t> </a:t>
            </a:r>
            <a:endParaRPr lang="en-US" u="sng" dirty="0"/>
          </a:p>
        </p:txBody>
      </p:sp>
    </p:spTree>
    <p:extLst>
      <p:ext uri="{BB962C8B-B14F-4D97-AF65-F5344CB8AC3E}">
        <p14:creationId xmlns:p14="http://schemas.microsoft.com/office/powerpoint/2010/main" val="966310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532" y="1913180"/>
            <a:ext cx="5738648" cy="2574737"/>
          </a:xfrm>
        </p:spPr>
        <p:txBody>
          <a:bodyPr/>
          <a:lstStyle/>
          <a:p>
            <a:pPr algn="ctr"/>
            <a:r>
              <a:rPr lang="en-US" dirty="0"/>
              <a:t>Maintaining Accessibility Across Other Digital Environments</a:t>
            </a:r>
          </a:p>
        </p:txBody>
      </p:sp>
    </p:spTree>
    <p:extLst>
      <p:ext uri="{BB962C8B-B14F-4D97-AF65-F5344CB8AC3E}">
        <p14:creationId xmlns:p14="http://schemas.microsoft.com/office/powerpoint/2010/main" val="3236672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7511143" cy="1018903"/>
          </a:xfrm>
        </p:spPr>
        <p:txBody>
          <a:bodyPr/>
          <a:lstStyle/>
          <a:p>
            <a:pPr algn="ctr"/>
            <a:r>
              <a:rPr lang="en-US" dirty="0"/>
              <a:t>WCAG 2.0 (Level A/AA)</a:t>
            </a:r>
          </a:p>
        </p:txBody>
      </p:sp>
      <p:sp>
        <p:nvSpPr>
          <p:cNvPr id="2" name="Content Placeholder 1"/>
          <p:cNvSpPr>
            <a:spLocks noGrp="1"/>
          </p:cNvSpPr>
          <p:nvPr>
            <p:ph idx="1"/>
          </p:nvPr>
        </p:nvSpPr>
        <p:spPr>
          <a:xfrm>
            <a:off x="0" y="1424443"/>
            <a:ext cx="8639503" cy="5070950"/>
          </a:xfrm>
        </p:spPr>
        <p:txBody>
          <a:bodyPr/>
          <a:lstStyle/>
          <a:p>
            <a:pPr marL="342900" indent="-342900">
              <a:buFont typeface="Arial" panose="020B0604020202020204" pitchFamily="34" charset="0"/>
              <a:buChar char="•"/>
            </a:pPr>
            <a:r>
              <a:rPr lang="en-US" dirty="0"/>
              <a:t>The World Wide Web Consortium’s Web Accessibility Initiative (W3C-WAI) developed Content Accessibility Guidelines (WCAG). </a:t>
            </a:r>
          </a:p>
          <a:p>
            <a:pPr marL="342900" indent="-342900">
              <a:buFont typeface="Arial" panose="020B0604020202020204" pitchFamily="34" charset="0"/>
              <a:buChar char="•"/>
            </a:pPr>
            <a:r>
              <a:rPr lang="en-US" dirty="0"/>
              <a:t>WCAG 2.0: published as a final W3C recommendation in December, 2008</a:t>
            </a:r>
          </a:p>
          <a:p>
            <a:pPr marL="342900" indent="-342900">
              <a:buFont typeface="Arial" panose="020B0604020202020204" pitchFamily="34" charset="0"/>
              <a:buChar char="•"/>
            </a:pPr>
            <a:r>
              <a:rPr lang="en-US" dirty="0"/>
              <a:t>WCAG 2.1  published in June, 2018 - incorporates WCAG 2.0 with updates related to mobile accessibility, people with low vision, and people with cognitive and learning disabilities</a:t>
            </a:r>
          </a:p>
          <a:p>
            <a:pPr marL="809244" lvl="1" indent="-342900">
              <a:buFont typeface="Arial" panose="020B0604020202020204" pitchFamily="34" charset="0"/>
              <a:buChar char="•"/>
            </a:pPr>
            <a:r>
              <a:rPr lang="en-US" dirty="0"/>
              <a:t>Level A: Essential requirements to meet, otherwise it will be impossible for one or more groups to access the web content.</a:t>
            </a:r>
          </a:p>
          <a:p>
            <a:pPr marL="809244" lvl="1" indent="-342900">
              <a:buFont typeface="Arial" panose="020B0604020202020204" pitchFamily="34" charset="0"/>
              <a:buChar char="•"/>
            </a:pPr>
            <a:r>
              <a:rPr lang="en-US" dirty="0"/>
              <a:t>Level AA: Necessary requirements to meet, otherwise some groups will find it difficult to access the web content.</a:t>
            </a:r>
          </a:p>
        </p:txBody>
      </p:sp>
      <p:pic>
        <p:nvPicPr>
          <p:cNvPr id="4" name="Picture 3" descr="w3c wcag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1863" y="1946119"/>
            <a:ext cx="2398747" cy="1735094"/>
          </a:xfrm>
          <a:prstGeom prst="rect">
            <a:avLst/>
          </a:prstGeom>
        </p:spPr>
      </p:pic>
      <p:pic>
        <p:nvPicPr>
          <p:cNvPr id="5" name="Picture 4" descr="w3c wcag 2.1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9847" y="4908330"/>
            <a:ext cx="3174126" cy="1587063"/>
          </a:xfrm>
          <a:prstGeom prst="rect">
            <a:avLst/>
          </a:prstGeom>
        </p:spPr>
      </p:pic>
    </p:spTree>
    <p:extLst>
      <p:ext uri="{BB962C8B-B14F-4D97-AF65-F5344CB8AC3E}">
        <p14:creationId xmlns:p14="http://schemas.microsoft.com/office/powerpoint/2010/main" val="4181198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5534"/>
            <a:ext cx="7511143" cy="1241947"/>
          </a:xfrm>
        </p:spPr>
        <p:txBody>
          <a:bodyPr/>
          <a:lstStyle/>
          <a:p>
            <a:pPr algn="ctr"/>
            <a:r>
              <a:rPr lang="en-US" dirty="0"/>
              <a:t>White House </a:t>
            </a:r>
            <a:br>
              <a:rPr lang="en-US" dirty="0"/>
            </a:br>
            <a:r>
              <a:rPr lang="en-US" dirty="0"/>
              <a:t>Accessibility Statement</a:t>
            </a:r>
          </a:p>
        </p:txBody>
      </p:sp>
      <p:sp>
        <p:nvSpPr>
          <p:cNvPr id="2" name="Content Placeholder 1"/>
          <p:cNvSpPr>
            <a:spLocks noGrp="1"/>
          </p:cNvSpPr>
          <p:nvPr>
            <p:ph idx="1"/>
          </p:nvPr>
        </p:nvSpPr>
        <p:spPr>
          <a:xfrm>
            <a:off x="412238" y="2050974"/>
            <a:ext cx="6629693" cy="3483887"/>
          </a:xfrm>
        </p:spPr>
        <p:txBody>
          <a:bodyPr/>
          <a:lstStyle/>
          <a:p>
            <a:r>
              <a:rPr lang="en-US" sz="2800" b="1" dirty="0"/>
              <a:t>White House Accessibility Statement</a:t>
            </a:r>
            <a:r>
              <a:rPr lang="en-US" dirty="0"/>
              <a:t> </a:t>
            </a:r>
          </a:p>
          <a:p>
            <a:r>
              <a:rPr lang="en-US" dirty="0"/>
              <a:t>“Our ongoing accessibility effort works towards conforming to the Web Content Accessibility Guidelines (WCAG) version 2.1, level AA criteria. These guidelines not only help make web content accessible to users with sensory, cognitive and mobility disabilities, but ultimately to all users, regardless of ability.” </a:t>
            </a:r>
          </a:p>
        </p:txBody>
      </p:sp>
      <p:pic>
        <p:nvPicPr>
          <p:cNvPr id="7" name="Picture 6" descr="white hous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8340" y="2183519"/>
            <a:ext cx="4448430" cy="2966547"/>
          </a:xfrm>
          <a:prstGeom prst="rect">
            <a:avLst/>
          </a:prstGeom>
        </p:spPr>
      </p:pic>
    </p:spTree>
    <p:extLst>
      <p:ext uri="{BB962C8B-B14F-4D97-AF65-F5344CB8AC3E}">
        <p14:creationId xmlns:p14="http://schemas.microsoft.com/office/powerpoint/2010/main" val="531394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WCAG Guidelines</a:t>
            </a:r>
          </a:p>
        </p:txBody>
      </p:sp>
      <p:sp>
        <p:nvSpPr>
          <p:cNvPr id="3" name="Content Placeholder 2"/>
          <p:cNvSpPr>
            <a:spLocks noGrp="1"/>
          </p:cNvSpPr>
          <p:nvPr>
            <p:ph sz="half" idx="1"/>
          </p:nvPr>
        </p:nvSpPr>
        <p:spPr>
          <a:xfrm>
            <a:off x="304801" y="1379482"/>
            <a:ext cx="5588000" cy="4621678"/>
          </a:xfrm>
        </p:spPr>
        <p:txBody>
          <a:bodyPr/>
          <a:lstStyle/>
          <a:p>
            <a:pPr marL="342900" indent="-342900">
              <a:buFont typeface="Arial" panose="020B0604020202020204" pitchFamily="34" charset="0"/>
              <a:buChar char="•"/>
            </a:pPr>
            <a:r>
              <a:rPr lang="en-US" sz="4000" dirty="0"/>
              <a:t>Perceivable</a:t>
            </a:r>
          </a:p>
          <a:p>
            <a:pPr marL="809244" lvl="1" indent="-342900">
              <a:buFont typeface="Arial" panose="020B0604020202020204" pitchFamily="34" charset="0"/>
              <a:buChar char="•"/>
            </a:pPr>
            <a:r>
              <a:rPr lang="en-US" sz="2800" dirty="0"/>
              <a:t>Content should be able to be perceived by all users</a:t>
            </a:r>
          </a:p>
          <a:p>
            <a:pPr marL="342900" indent="-342900">
              <a:buFont typeface="Arial" panose="020B0604020202020204" pitchFamily="34" charset="0"/>
              <a:buChar char="•"/>
            </a:pPr>
            <a:r>
              <a:rPr lang="en-US" sz="4000" dirty="0"/>
              <a:t>Operable</a:t>
            </a:r>
          </a:p>
          <a:p>
            <a:pPr marL="809244" lvl="1" indent="-342900">
              <a:buFont typeface="Arial" panose="020B0604020202020204" pitchFamily="34" charset="0"/>
              <a:buChar char="•"/>
            </a:pPr>
            <a:r>
              <a:rPr lang="en-US" sz="2800" dirty="0"/>
              <a:t>Content should be able to be operated by all users</a:t>
            </a:r>
          </a:p>
        </p:txBody>
      </p:sp>
      <p:sp>
        <p:nvSpPr>
          <p:cNvPr id="4" name="Content Placeholder 3"/>
          <p:cNvSpPr>
            <a:spLocks noGrp="1"/>
          </p:cNvSpPr>
          <p:nvPr>
            <p:ph sz="half" idx="2"/>
          </p:nvPr>
        </p:nvSpPr>
        <p:spPr>
          <a:xfrm>
            <a:off x="6179307" y="1379482"/>
            <a:ext cx="5802487" cy="5257800"/>
          </a:xfrm>
        </p:spPr>
        <p:txBody>
          <a:bodyPr/>
          <a:lstStyle/>
          <a:p>
            <a:pPr marL="342900" indent="-342900">
              <a:buFont typeface="Arial" panose="020B0604020202020204" pitchFamily="34" charset="0"/>
              <a:buChar char="•"/>
            </a:pPr>
            <a:r>
              <a:rPr lang="en-US" sz="4000" dirty="0"/>
              <a:t>Understandable</a:t>
            </a:r>
          </a:p>
          <a:p>
            <a:pPr marL="809244" lvl="1" indent="-342900">
              <a:buFont typeface="Arial" panose="020B0604020202020204" pitchFamily="34" charset="0"/>
              <a:buChar char="•"/>
            </a:pPr>
            <a:r>
              <a:rPr lang="en-US" sz="2800" dirty="0"/>
              <a:t>Content should be understandable to all users</a:t>
            </a:r>
          </a:p>
          <a:p>
            <a:pPr marL="342900" indent="-342900">
              <a:buFont typeface="Arial" panose="020B0604020202020204" pitchFamily="34" charset="0"/>
              <a:buChar char="•"/>
            </a:pPr>
            <a:r>
              <a:rPr lang="en-US" sz="4000" dirty="0"/>
              <a:t>Robust</a:t>
            </a:r>
          </a:p>
          <a:p>
            <a:pPr lvl="2"/>
            <a:r>
              <a:rPr lang="en-US" sz="2800" dirty="0"/>
              <a:t>Content must be robust enough that it can be interpreted reliably by a wide variety of user agents, including assistive technologies.</a:t>
            </a:r>
          </a:p>
          <a:p>
            <a:endParaRPr lang="en-US" dirty="0"/>
          </a:p>
        </p:txBody>
      </p:sp>
    </p:spTree>
    <p:extLst>
      <p:ext uri="{BB962C8B-B14F-4D97-AF65-F5344CB8AC3E}">
        <p14:creationId xmlns:p14="http://schemas.microsoft.com/office/powerpoint/2010/main" val="220675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Text on Images</a:t>
            </a:r>
          </a:p>
        </p:txBody>
      </p:sp>
      <p:sp>
        <p:nvSpPr>
          <p:cNvPr id="3" name="Content Placeholder 2"/>
          <p:cNvSpPr>
            <a:spLocks noGrp="1"/>
          </p:cNvSpPr>
          <p:nvPr>
            <p:ph sz="half" idx="1"/>
          </p:nvPr>
        </p:nvSpPr>
        <p:spPr/>
        <p:txBody>
          <a:bodyPr/>
          <a:lstStyle/>
          <a:p>
            <a:pPr marL="342900" indent="-342900">
              <a:buFont typeface="Arial" panose="020B0604020202020204" pitchFamily="34" charset="0"/>
              <a:buChar char="•"/>
            </a:pPr>
            <a:r>
              <a:rPr lang="en-US" sz="2800" dirty="0"/>
              <a:t>All images should have an alt text attribute </a:t>
            </a:r>
          </a:p>
          <a:p>
            <a:pPr marL="342900" indent="-342900">
              <a:buFont typeface="Arial" panose="020B0604020202020204" pitchFamily="34" charset="0"/>
              <a:buChar char="•"/>
            </a:pPr>
            <a:r>
              <a:rPr lang="en-US" sz="2800" dirty="0"/>
              <a:t>Alt text should be descriptive</a:t>
            </a:r>
          </a:p>
          <a:p>
            <a:pPr marL="809244" lvl="1" indent="-342900">
              <a:buFont typeface="Arial" panose="020B0604020202020204" pitchFamily="34" charset="0"/>
              <a:buChar char="•"/>
            </a:pPr>
            <a:r>
              <a:rPr lang="en-US" sz="2200" dirty="0"/>
              <a:t>Length and level of description are subject to the image and its purpose</a:t>
            </a:r>
          </a:p>
          <a:p>
            <a:pPr marL="342900" indent="-342900">
              <a:buFont typeface="Arial" panose="020B0604020202020204" pitchFamily="34" charset="0"/>
              <a:buChar char="•"/>
            </a:pPr>
            <a:r>
              <a:rPr lang="en-US" sz="2800" dirty="0"/>
              <a:t>Decorative images should have an empty alt text attribute (i.e. alt=“”, no spaces)</a:t>
            </a:r>
          </a:p>
          <a:p>
            <a:pPr marL="342900" indent="-342900">
              <a:buFont typeface="Arial" panose="020B0604020202020204" pitchFamily="34" charset="0"/>
              <a:buChar char="•"/>
            </a:pPr>
            <a:endParaRPr lang="en-US" dirty="0"/>
          </a:p>
        </p:txBody>
      </p:sp>
      <p:pic>
        <p:nvPicPr>
          <p:cNvPr id="6" name="Picture 5" descr="image of dog"/>
          <p:cNvPicPr>
            <a:picLocks noChangeAspect="1"/>
          </p:cNvPicPr>
          <p:nvPr/>
        </p:nvPicPr>
        <p:blipFill>
          <a:blip r:embed="rId2"/>
          <a:stretch>
            <a:fillRect/>
          </a:stretch>
        </p:blipFill>
        <p:spPr>
          <a:xfrm>
            <a:off x="8059782" y="1600200"/>
            <a:ext cx="1866156" cy="1878765"/>
          </a:xfrm>
          <a:prstGeom prst="rect">
            <a:avLst/>
          </a:prstGeom>
        </p:spPr>
      </p:pic>
      <p:sp>
        <p:nvSpPr>
          <p:cNvPr id="4" name="Content Placeholder 3"/>
          <p:cNvSpPr>
            <a:spLocks noGrp="1"/>
          </p:cNvSpPr>
          <p:nvPr>
            <p:ph sz="half" idx="2"/>
          </p:nvPr>
        </p:nvSpPr>
        <p:spPr>
          <a:xfrm>
            <a:off x="6084714" y="3572692"/>
            <a:ext cx="5802487" cy="1195251"/>
          </a:xfrm>
        </p:spPr>
        <p:txBody>
          <a:bodyPr/>
          <a:lstStyle/>
          <a:p>
            <a:r>
              <a:rPr lang="en-US" dirty="0"/>
              <a:t>&lt;p&gt; &lt;</a:t>
            </a:r>
            <a:r>
              <a:rPr lang="en-US" dirty="0" err="1"/>
              <a:t>img</a:t>
            </a:r>
            <a:r>
              <a:rPr lang="en-US" dirty="0"/>
              <a:t> </a:t>
            </a:r>
            <a:r>
              <a:rPr lang="en-US" dirty="0" err="1"/>
              <a:t>src</a:t>
            </a:r>
            <a:r>
              <a:rPr lang="en-US" dirty="0"/>
              <a:t>="dog.jpg" alt="Dog with a bell attached to its collar."&gt; Off-duty guide dogs often wear ... &lt;/p&gt;</a:t>
            </a:r>
          </a:p>
        </p:txBody>
      </p:sp>
    </p:spTree>
    <p:extLst>
      <p:ext uri="{BB962C8B-B14F-4D97-AF65-F5344CB8AC3E}">
        <p14:creationId xmlns:p14="http://schemas.microsoft.com/office/powerpoint/2010/main" val="3188904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Contrast of Text</a:t>
            </a:r>
          </a:p>
        </p:txBody>
      </p:sp>
      <p:sp>
        <p:nvSpPr>
          <p:cNvPr id="3" name="Content Placeholder 2"/>
          <p:cNvSpPr>
            <a:spLocks noGrp="1"/>
          </p:cNvSpPr>
          <p:nvPr>
            <p:ph sz="half" idx="1"/>
          </p:nvPr>
        </p:nvSpPr>
        <p:spPr/>
        <p:txBody>
          <a:bodyPr/>
          <a:lstStyle/>
          <a:p>
            <a:pPr marL="342900" indent="-342900">
              <a:buFont typeface="Arial" panose="020B0604020202020204" pitchFamily="34" charset="0"/>
              <a:buChar char="•"/>
            </a:pPr>
            <a:r>
              <a:rPr lang="en-US" sz="2800" dirty="0"/>
              <a:t>Text should have a color contrast ratio of at least 4.5:1</a:t>
            </a:r>
          </a:p>
          <a:p>
            <a:pPr marL="342900" indent="-342900">
              <a:buFont typeface="Arial" panose="020B0604020202020204" pitchFamily="34" charset="0"/>
              <a:buChar char="•"/>
            </a:pPr>
            <a:r>
              <a:rPr lang="en-US" sz="2800" dirty="0"/>
              <a:t>Exceptions</a:t>
            </a:r>
          </a:p>
          <a:p>
            <a:pPr marL="809244" lvl="1" indent="-342900">
              <a:buFont typeface="Arial" panose="020B0604020202020204" pitchFamily="34" charset="0"/>
              <a:buChar char="•"/>
            </a:pPr>
            <a:r>
              <a:rPr lang="en-US" sz="2800" dirty="0"/>
              <a:t>Large text (at least 18pt font or bold 14pt font)</a:t>
            </a:r>
          </a:p>
          <a:p>
            <a:pPr marL="809244" lvl="1" indent="-342900">
              <a:buFont typeface="Arial" panose="020B0604020202020204" pitchFamily="34" charset="0"/>
              <a:buChar char="•"/>
            </a:pPr>
            <a:r>
              <a:rPr lang="en-US" sz="2800" dirty="0"/>
              <a:t>Text that is part of a logo or branding</a:t>
            </a:r>
          </a:p>
        </p:txBody>
      </p:sp>
      <p:pic>
        <p:nvPicPr>
          <p:cNvPr id="7" name="Picture 6" descr="color contrast example of good contrast"/>
          <p:cNvPicPr>
            <a:picLocks noChangeAspect="1"/>
          </p:cNvPicPr>
          <p:nvPr/>
        </p:nvPicPr>
        <p:blipFill>
          <a:blip r:embed="rId2"/>
          <a:stretch>
            <a:fillRect/>
          </a:stretch>
        </p:blipFill>
        <p:spPr>
          <a:xfrm>
            <a:off x="6757361" y="1476103"/>
            <a:ext cx="4803511" cy="1910715"/>
          </a:xfrm>
          <a:prstGeom prst="rect">
            <a:avLst/>
          </a:prstGeom>
        </p:spPr>
      </p:pic>
      <p:pic>
        <p:nvPicPr>
          <p:cNvPr id="6" name="Picture 5" descr="color contrast example of poor contrast"/>
          <p:cNvPicPr>
            <a:picLocks noChangeAspect="1"/>
          </p:cNvPicPr>
          <p:nvPr/>
        </p:nvPicPr>
        <p:blipFill>
          <a:blip r:embed="rId3"/>
          <a:stretch>
            <a:fillRect/>
          </a:stretch>
        </p:blipFill>
        <p:spPr>
          <a:xfrm>
            <a:off x="6757361" y="3911040"/>
            <a:ext cx="4799594" cy="1914520"/>
          </a:xfrm>
          <a:prstGeom prst="rect">
            <a:avLst/>
          </a:prstGeom>
        </p:spPr>
      </p:pic>
    </p:spTree>
    <p:extLst>
      <p:ext uri="{BB962C8B-B14F-4D97-AF65-F5344CB8AC3E}">
        <p14:creationId xmlns:p14="http://schemas.microsoft.com/office/powerpoint/2010/main" val="162487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Heading Structure</a:t>
            </a:r>
          </a:p>
        </p:txBody>
      </p:sp>
      <p:sp>
        <p:nvSpPr>
          <p:cNvPr id="3" name="Content Placeholder 2"/>
          <p:cNvSpPr>
            <a:spLocks noGrp="1"/>
          </p:cNvSpPr>
          <p:nvPr>
            <p:ph sz="half" idx="1"/>
          </p:nvPr>
        </p:nvSpPr>
        <p:spPr/>
        <p:txBody>
          <a:bodyPr/>
          <a:lstStyle/>
          <a:p>
            <a:pPr marL="342900" indent="-342900">
              <a:buFont typeface="Arial" panose="020B0604020202020204" pitchFamily="34" charset="0"/>
              <a:buChar char="•"/>
            </a:pPr>
            <a:r>
              <a:rPr lang="en-US" sz="2800" dirty="0"/>
              <a:t>Headings should be nested by their level</a:t>
            </a:r>
          </a:p>
          <a:p>
            <a:pPr marL="809244" lvl="1" indent="-342900">
              <a:buFont typeface="Arial" panose="020B0604020202020204" pitchFamily="34" charset="0"/>
              <a:buChar char="•"/>
            </a:pPr>
            <a:r>
              <a:rPr lang="en-US" sz="2800" dirty="0"/>
              <a:t>H1 </a:t>
            </a:r>
            <a:r>
              <a:rPr lang="en-US" sz="2800" dirty="0">
                <a:sym typeface="Wingdings" panose="05000000000000000000" pitchFamily="2" charset="2"/>
              </a:rPr>
              <a:t> H2  H3</a:t>
            </a:r>
          </a:p>
          <a:p>
            <a:pPr marL="342900" indent="-342900">
              <a:buFont typeface="Arial" panose="020B0604020202020204" pitchFamily="34" charset="0"/>
              <a:buChar char="•"/>
            </a:pPr>
            <a:r>
              <a:rPr lang="en-US" sz="2800" dirty="0">
                <a:sym typeface="Wingdings" panose="05000000000000000000" pitchFamily="2" charset="2"/>
              </a:rPr>
              <a:t>Skipping heading levels can be confusing for screen reader users</a:t>
            </a:r>
          </a:p>
        </p:txBody>
      </p:sp>
      <p:pic>
        <p:nvPicPr>
          <p:cNvPr id="5" name="Picture 4" descr="diaplay representing correct heading structures in a hierarchical and logical manner"/>
          <p:cNvPicPr>
            <a:picLocks noChangeAspect="1"/>
          </p:cNvPicPr>
          <p:nvPr/>
        </p:nvPicPr>
        <p:blipFill>
          <a:blip r:embed="rId2"/>
          <a:stretch>
            <a:fillRect/>
          </a:stretch>
        </p:blipFill>
        <p:spPr>
          <a:xfrm>
            <a:off x="6081801" y="1600200"/>
            <a:ext cx="5601836" cy="3578951"/>
          </a:xfrm>
          <a:prstGeom prst="rect">
            <a:avLst/>
          </a:prstGeom>
        </p:spPr>
      </p:pic>
    </p:spTree>
    <p:extLst>
      <p:ext uri="{BB962C8B-B14F-4D97-AF65-F5344CB8AC3E}">
        <p14:creationId xmlns:p14="http://schemas.microsoft.com/office/powerpoint/2010/main" val="15196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1166648"/>
            <a:ext cx="8240109" cy="1502979"/>
          </a:xfrm>
        </p:spPr>
        <p:txBody>
          <a:bodyPr/>
          <a:lstStyle/>
          <a:p>
            <a:pPr algn="ctr"/>
            <a:r>
              <a:rPr lang="en-US" dirty="0"/>
              <a:t>Zoom, Microsoft Teams, and Website Accessibility Tips During a Pandemic</a:t>
            </a:r>
          </a:p>
        </p:txBody>
      </p:sp>
      <p:sp>
        <p:nvSpPr>
          <p:cNvPr id="3" name="Subtitle 2"/>
          <p:cNvSpPr>
            <a:spLocks noGrp="1"/>
          </p:cNvSpPr>
          <p:nvPr>
            <p:ph type="subTitle" idx="1"/>
          </p:nvPr>
        </p:nvSpPr>
        <p:spPr>
          <a:xfrm>
            <a:off x="4967110" y="4559446"/>
            <a:ext cx="4134850" cy="1202267"/>
          </a:xfrm>
        </p:spPr>
        <p:txBody>
          <a:bodyPr/>
          <a:lstStyle/>
          <a:p>
            <a:r>
              <a:rPr lang="en-US" dirty="0"/>
              <a:t>John Rempel</a:t>
            </a:r>
          </a:p>
        </p:txBody>
      </p:sp>
    </p:spTree>
    <p:extLst>
      <p:ext uri="{BB962C8B-B14F-4D97-AF65-F5344CB8AC3E}">
        <p14:creationId xmlns:p14="http://schemas.microsoft.com/office/powerpoint/2010/main" val="705314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27"/>
            <a:ext cx="7511143" cy="1018903"/>
          </a:xfrm>
        </p:spPr>
        <p:txBody>
          <a:bodyPr/>
          <a:lstStyle/>
          <a:p>
            <a:r>
              <a:rPr lang="en-US" dirty="0"/>
              <a:t>Focus Order and Visible Focus</a:t>
            </a:r>
          </a:p>
        </p:txBody>
      </p:sp>
      <p:sp>
        <p:nvSpPr>
          <p:cNvPr id="3" name="Content Placeholder 2"/>
          <p:cNvSpPr>
            <a:spLocks noGrp="1"/>
          </p:cNvSpPr>
          <p:nvPr>
            <p:ph sz="half" idx="1"/>
          </p:nvPr>
        </p:nvSpPr>
        <p:spPr>
          <a:xfrm>
            <a:off x="472966" y="1345568"/>
            <a:ext cx="4603530" cy="4687370"/>
          </a:xfrm>
        </p:spPr>
        <p:txBody>
          <a:bodyPr/>
          <a:lstStyle/>
          <a:p>
            <a:pPr marL="342900" indent="-342900">
              <a:buFont typeface="Arial" panose="020B0604020202020204" pitchFamily="34" charset="0"/>
              <a:buChar char="•"/>
            </a:pPr>
            <a:r>
              <a:rPr lang="en-US" sz="2800" dirty="0"/>
              <a:t>Keyboard focus should follow a logical path (left, right, top, bottom)</a:t>
            </a:r>
          </a:p>
          <a:p>
            <a:pPr marL="342900" indent="-342900">
              <a:buFont typeface="Arial" panose="020B0604020202020204" pitchFamily="34" charset="0"/>
              <a:buChar char="•"/>
            </a:pPr>
            <a:r>
              <a:rPr lang="en-US" sz="2800" dirty="0"/>
              <a:t>Hidden content should not be able to receive keyboard focus</a:t>
            </a:r>
          </a:p>
          <a:p>
            <a:pPr marL="342900" indent="-342900">
              <a:buFont typeface="Arial" panose="020B0604020202020204" pitchFamily="34" charset="0"/>
              <a:buChar char="•"/>
            </a:pPr>
            <a:r>
              <a:rPr lang="en-US" sz="2800" dirty="0"/>
              <a:t>Elements on the page that can be tabbed to requires visible focus</a:t>
            </a:r>
          </a:p>
        </p:txBody>
      </p:sp>
      <p:pic>
        <p:nvPicPr>
          <p:cNvPr id="7" name="Picture 6" descr="visual display of correct focus order, moving from left to right, top to bott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4219" y="1935173"/>
            <a:ext cx="5084651" cy="2909067"/>
          </a:xfrm>
          <a:prstGeom prst="rect">
            <a:avLst/>
          </a:prstGeom>
        </p:spPr>
      </p:pic>
    </p:spTree>
    <p:extLst>
      <p:ext uri="{BB962C8B-B14F-4D97-AF65-F5344CB8AC3E}">
        <p14:creationId xmlns:p14="http://schemas.microsoft.com/office/powerpoint/2010/main" val="3839826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7511143" cy="1018903"/>
          </a:xfrm>
        </p:spPr>
        <p:txBody>
          <a:bodyPr/>
          <a:lstStyle/>
          <a:p>
            <a:pPr algn="ctr"/>
            <a:r>
              <a:rPr lang="en-US" dirty="0">
                <a:ea typeface="MS PGothic"/>
                <a:cs typeface="Arial"/>
              </a:rPr>
              <a:t>Resources</a:t>
            </a:r>
            <a:endParaRPr lang="en-US" dirty="0"/>
          </a:p>
        </p:txBody>
      </p:sp>
      <p:sp>
        <p:nvSpPr>
          <p:cNvPr id="2" name="Content Placeholder 1">
            <a:extLst>
              <a:ext uri="{FF2B5EF4-FFF2-40B4-BE49-F238E27FC236}">
                <a16:creationId xmlns:a16="http://schemas.microsoft.com/office/drawing/2014/main" id="{656312BC-B890-485E-A7E0-7564385438E2}"/>
              </a:ext>
            </a:extLst>
          </p:cNvPr>
          <p:cNvSpPr>
            <a:spLocks noGrp="1"/>
          </p:cNvSpPr>
          <p:nvPr>
            <p:ph idx="1"/>
          </p:nvPr>
        </p:nvSpPr>
        <p:spPr>
          <a:xfrm>
            <a:off x="409904" y="1340361"/>
            <a:ext cx="11361682" cy="4992122"/>
          </a:xfrm>
        </p:spPr>
        <p:txBody>
          <a:bodyPr/>
          <a:lstStyle/>
          <a:p>
            <a:pPr marL="342900" indent="-342900">
              <a:buFont typeface="Arial" panose="020B0604020202020204" pitchFamily="34" charset="0"/>
              <a:buChar char="•"/>
            </a:pPr>
            <a:r>
              <a:rPr lang="en-US" dirty="0"/>
              <a:t>WCAG 2.0:  </a:t>
            </a:r>
            <a:r>
              <a:rPr lang="en-US" dirty="0">
                <a:hlinkClick r:id="rId3"/>
              </a:rPr>
              <a:t>https://www.w3.org/TR/WCAG20/</a:t>
            </a:r>
            <a:endParaRPr lang="en-US" dirty="0"/>
          </a:p>
          <a:p>
            <a:pPr marL="342900" indent="-342900">
              <a:buFont typeface="Arial" panose="020B0604020202020204" pitchFamily="34" charset="0"/>
              <a:buChar char="•"/>
            </a:pPr>
            <a:r>
              <a:rPr lang="en-US" dirty="0"/>
              <a:t>WCAG 2.1: </a:t>
            </a:r>
            <a:r>
              <a:rPr lang="en-US" dirty="0">
                <a:hlinkClick r:id="rId4"/>
              </a:rPr>
              <a:t>https://www.w3.org/TR/WCAG21/</a:t>
            </a:r>
            <a:endParaRPr lang="en-US" dirty="0"/>
          </a:p>
          <a:p>
            <a:pPr marL="342900" indent="-342900">
              <a:buFont typeface="Arial" panose="020B0604020202020204" pitchFamily="34" charset="0"/>
              <a:buChar char="•"/>
            </a:pPr>
            <a:r>
              <a:rPr lang="en-US" dirty="0"/>
              <a:t>WCAG 3 Working Draft: </a:t>
            </a:r>
            <a:r>
              <a:rPr lang="en-US" dirty="0">
                <a:hlinkClick r:id="rId5"/>
              </a:rPr>
              <a:t>https://www.w3.org/TR/wcag-3.0/</a:t>
            </a:r>
            <a:endParaRPr lang="en-US" dirty="0"/>
          </a:p>
          <a:p>
            <a:pPr marL="342900" indent="-342900">
              <a:buFont typeface="Arial" panose="020B0604020202020204" pitchFamily="34" charset="0"/>
              <a:buChar char="•"/>
            </a:pPr>
            <a:r>
              <a:rPr lang="en-US" dirty="0"/>
              <a:t>The WCAG Quick Guide: </a:t>
            </a:r>
            <a:r>
              <a:rPr lang="en-US" dirty="0">
                <a:hlinkClick r:id="rId6"/>
              </a:rPr>
              <a:t>https://www.w3.org/WAI/WCAG21/quickref/</a:t>
            </a:r>
            <a:endParaRPr lang="en-US" dirty="0"/>
          </a:p>
          <a:p>
            <a:pPr marL="342900" indent="-342900">
              <a:buFont typeface="Arial" panose="020B0604020202020204" pitchFamily="34" charset="0"/>
              <a:buChar char="•"/>
            </a:pPr>
            <a:r>
              <a:rPr lang="en-US" dirty="0"/>
              <a:t>W3C-WAI Accessibility Principles: </a:t>
            </a:r>
            <a:r>
              <a:rPr lang="en-US" dirty="0">
                <a:hlinkClick r:id="rId7"/>
              </a:rPr>
              <a:t>https://www.w3.org/WAI/fundamentals/accessibility-principles/</a:t>
            </a:r>
            <a:endParaRPr lang="en-US" dirty="0"/>
          </a:p>
          <a:p>
            <a:pPr marL="342900" indent="-342900">
              <a:buFont typeface="Arial" panose="020B0604020202020204" pitchFamily="34" charset="0"/>
              <a:buChar char="•"/>
            </a:pPr>
            <a:r>
              <a:rPr lang="en-US" dirty="0"/>
              <a:t>AccessGA Website: </a:t>
            </a:r>
            <a:r>
              <a:rPr lang="en-US" dirty="0">
                <a:hlinkClick r:id="rId8"/>
              </a:rPr>
              <a:t>http://www.accessga.org</a:t>
            </a:r>
            <a:endParaRPr lang="en-US" dirty="0"/>
          </a:p>
          <a:p>
            <a:pPr marL="342900" indent="-342900">
              <a:buFont typeface="Arial" panose="020B0604020202020204" pitchFamily="34" charset="0"/>
              <a:buChar char="•"/>
            </a:pPr>
            <a:r>
              <a:rPr lang="en-US" dirty="0"/>
              <a:t>Color Contrast Analyser: </a:t>
            </a:r>
            <a:r>
              <a:rPr lang="en-US" dirty="0">
                <a:hlinkClick r:id="rId9"/>
              </a:rPr>
              <a:t>https://developer.paciellogroup.com/resources/contrastanalyser/</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25094837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386" y="1282336"/>
            <a:ext cx="6190628" cy="1018903"/>
          </a:xfrm>
        </p:spPr>
        <p:txBody>
          <a:bodyPr/>
          <a:lstStyle/>
          <a:p>
            <a:pPr algn="ctr"/>
            <a:r>
              <a:rPr lang="en-US" dirty="0"/>
              <a:t>Questions?</a:t>
            </a:r>
          </a:p>
        </p:txBody>
      </p:sp>
      <p:pic>
        <p:nvPicPr>
          <p:cNvPr id="3" name="Content Placeholder 4" descr="Icon&#10;&#10;Description automatically generated"/>
          <p:cNvPicPr>
            <a:picLocks noChangeAspect="1"/>
          </p:cNvPicPr>
          <p:nvPr/>
        </p:nvPicPr>
        <p:blipFill>
          <a:blip r:embed="rId2"/>
          <a:stretch>
            <a:fillRect/>
          </a:stretch>
        </p:blipFill>
        <p:spPr>
          <a:xfrm>
            <a:off x="2831386" y="2939648"/>
            <a:ext cx="6258998" cy="3472150"/>
          </a:xfrm>
          <a:prstGeom prst="rect">
            <a:avLst/>
          </a:prstGeom>
          <a:noFill/>
          <a:ln cap="flat">
            <a:noFill/>
          </a:ln>
        </p:spPr>
      </p:pic>
    </p:spTree>
    <p:extLst>
      <p:ext uri="{BB962C8B-B14F-4D97-AF65-F5344CB8AC3E}">
        <p14:creationId xmlns:p14="http://schemas.microsoft.com/office/powerpoint/2010/main" val="1765599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7511143" cy="1018903"/>
          </a:xfrm>
        </p:spPr>
        <p:txBody>
          <a:bodyPr/>
          <a:lstStyle/>
          <a:p>
            <a:pPr algn="ctr"/>
            <a:r>
              <a:rPr lang="en-US" dirty="0">
                <a:ea typeface="MS PGothic"/>
                <a:cs typeface="Arial"/>
              </a:rPr>
              <a:t>Spotlighting and Pinning</a:t>
            </a:r>
          </a:p>
        </p:txBody>
      </p:sp>
      <p:sp>
        <p:nvSpPr>
          <p:cNvPr id="18435" name="Rectangle 3"/>
          <p:cNvSpPr>
            <a:spLocks noGrp="1" noChangeArrowheads="1"/>
          </p:cNvSpPr>
          <p:nvPr>
            <p:ph idx="1"/>
          </p:nvPr>
        </p:nvSpPr>
        <p:spPr bwMode="auto">
          <a:xfrm>
            <a:off x="132349" y="1018903"/>
            <a:ext cx="7755728" cy="56783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buNone/>
            </a:pPr>
            <a:r>
              <a:rPr lang="en-US" sz="2800" b="1" dirty="0"/>
              <a:t>Spotlighting</a:t>
            </a:r>
          </a:p>
          <a:p>
            <a:pPr marL="342900" indent="-342900">
              <a:buFont typeface="Arial" panose="020B0604020202020204" pitchFamily="34" charset="0"/>
              <a:buChar char="•"/>
            </a:pPr>
            <a:r>
              <a:rPr lang="en-US" dirty="0"/>
              <a:t>Only Host or Co-host can spotlight someone</a:t>
            </a:r>
          </a:p>
          <a:p>
            <a:pPr marL="342900" indent="-342900">
              <a:buFont typeface="Arial" panose="020B0604020202020204" pitchFamily="34" charset="0"/>
              <a:buChar char="•"/>
            </a:pPr>
            <a:r>
              <a:rPr lang="en-US" dirty="0"/>
              <a:t>​Whoever is spotlighted will appear in Speaker View</a:t>
            </a:r>
          </a:p>
          <a:p>
            <a:pPr marL="0" indent="0">
              <a:buNone/>
            </a:pPr>
            <a:r>
              <a:rPr lang="en-US" sz="2800" b="1" dirty="0"/>
              <a:t>Pinning</a:t>
            </a:r>
          </a:p>
          <a:p>
            <a:pPr marL="342900" indent="-342900">
              <a:buFont typeface="Arial" panose="020B0604020202020204" pitchFamily="34" charset="0"/>
              <a:buChar char="•"/>
            </a:pPr>
            <a:r>
              <a:rPr lang="en-US" dirty="0"/>
              <a:t>Any participant can pin any other participant’s video at any time, and only impacts that participant’s display</a:t>
            </a:r>
          </a:p>
          <a:p>
            <a:pPr marL="0" indent="0">
              <a:buNone/>
            </a:pPr>
            <a:r>
              <a:rPr lang="en-US" sz="2800" b="1" dirty="0"/>
              <a:t>How to Spotlight/Pin Participants</a:t>
            </a:r>
          </a:p>
          <a:p>
            <a:pPr marL="342900" indent="-342900">
              <a:buFont typeface="Arial" panose="020B0604020202020204" pitchFamily="34" charset="0"/>
              <a:buChar char="•"/>
            </a:pPr>
            <a:r>
              <a:rPr lang="en-US" dirty="0"/>
              <a:t>Hover over/place focus on participant you want to spotlight/pin</a:t>
            </a:r>
          </a:p>
          <a:p>
            <a:pPr marL="342900" indent="-342900">
              <a:buFont typeface="Arial" panose="020B0604020202020204" pitchFamily="34" charset="0"/>
              <a:buChar char="•"/>
            </a:pPr>
            <a:r>
              <a:rPr lang="en-US" dirty="0"/>
              <a:t>Select the ellipsis (…)</a:t>
            </a:r>
          </a:p>
          <a:p>
            <a:pPr marL="342900" indent="-342900">
              <a:buFont typeface="Arial" panose="020B0604020202020204" pitchFamily="34" charset="0"/>
              <a:buChar char="•"/>
            </a:pPr>
            <a:r>
              <a:rPr lang="en-US" dirty="0"/>
              <a:t>From the menu, choose “Spotlight for Everyone” or “Pin”</a:t>
            </a:r>
          </a:p>
          <a:p>
            <a:pPr marL="342900" indent="-342900">
              <a:buFont typeface="Arial" panose="020B0604020202020204" pitchFamily="34" charset="0"/>
              <a:buChar char="•"/>
            </a:pPr>
            <a:endParaRPr lang="en-US" dirty="0"/>
          </a:p>
        </p:txBody>
      </p:sp>
      <p:pic>
        <p:nvPicPr>
          <p:cNvPr id="2" name="Picture 1" descr="pin and spotlight in zo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077" y="2060028"/>
            <a:ext cx="4185454" cy="2354318"/>
          </a:xfrm>
          <a:prstGeom prst="rect">
            <a:avLst/>
          </a:prstGeom>
        </p:spPr>
      </p:pic>
    </p:spTree>
    <p:extLst>
      <p:ext uri="{BB962C8B-B14F-4D97-AF65-F5344CB8AC3E}">
        <p14:creationId xmlns:p14="http://schemas.microsoft.com/office/powerpoint/2010/main" val="140236327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1030014" y="903288"/>
            <a:ext cx="7147033" cy="5839098"/>
          </a:xfrm>
        </p:spPr>
        <p:txBody>
          <a:bodyPr/>
          <a:lstStyle/>
          <a:p>
            <a:pPr marL="342900" indent="-342900">
              <a:buFont typeface="Arial" panose="020B0604020202020204" pitchFamily="34" charset="0"/>
              <a:buChar char="•"/>
            </a:pPr>
            <a:r>
              <a:rPr lang="en-US" sz="2800" dirty="0"/>
              <a:t>Brief Overview of AccessGA and CIDI</a:t>
            </a:r>
          </a:p>
          <a:p>
            <a:pPr marL="342900" indent="-342900">
              <a:buFont typeface="Arial" panose="020B0604020202020204" pitchFamily="34" charset="0"/>
              <a:buChar char="•"/>
            </a:pPr>
            <a:r>
              <a:rPr lang="en-US" sz="2800" dirty="0"/>
              <a:t>Walkthrough of Teams and Zoom</a:t>
            </a:r>
          </a:p>
          <a:p>
            <a:pPr marL="342900" indent="-342900">
              <a:buFont typeface="Arial" panose="020B0604020202020204" pitchFamily="34" charset="0"/>
              <a:buChar char="•"/>
            </a:pPr>
            <a:r>
              <a:rPr lang="en-US" sz="2800" dirty="0"/>
              <a:t>Recent MS Teams and Zoom Initiatives</a:t>
            </a:r>
          </a:p>
          <a:p>
            <a:pPr marL="342900" indent="-342900">
              <a:buFont typeface="Arial" panose="020B0604020202020204" pitchFamily="34" charset="0"/>
              <a:buChar char="•"/>
            </a:pPr>
            <a:r>
              <a:rPr lang="en-US" sz="2800" dirty="0"/>
              <a:t>Overview of MS Teams</a:t>
            </a:r>
          </a:p>
          <a:p>
            <a:pPr marL="342900" indent="-342900">
              <a:buFont typeface="Arial" panose="020B0604020202020204" pitchFamily="34" charset="0"/>
              <a:buChar char="•"/>
            </a:pPr>
            <a:r>
              <a:rPr lang="en-US" sz="2800" dirty="0"/>
              <a:t>Overview of Zoom</a:t>
            </a:r>
          </a:p>
          <a:p>
            <a:pPr marL="342900" indent="-342900">
              <a:buFont typeface="Arial" panose="020B0604020202020204" pitchFamily="34" charset="0"/>
              <a:buChar char="•"/>
            </a:pPr>
            <a:r>
              <a:rPr lang="en-US" sz="2800" dirty="0"/>
              <a:t>Accessibility Features in MS Teams and Zoom</a:t>
            </a:r>
          </a:p>
          <a:p>
            <a:pPr marL="342900" indent="-342900">
              <a:buFont typeface="Arial" panose="020B0604020202020204" pitchFamily="34" charset="0"/>
              <a:buChar char="•"/>
            </a:pPr>
            <a:r>
              <a:rPr lang="en-US" sz="2800" dirty="0"/>
              <a:t>Accessibility Features that Transfer to Other Digital Environments</a:t>
            </a:r>
          </a:p>
        </p:txBody>
      </p:sp>
    </p:spTree>
    <p:extLst>
      <p:ext uri="{BB962C8B-B14F-4D97-AF65-F5344CB8AC3E}">
        <p14:creationId xmlns:p14="http://schemas.microsoft.com/office/powerpoint/2010/main" val="128929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419"/>
            <a:ext cx="7511143" cy="1018903"/>
          </a:xfrm>
        </p:spPr>
        <p:txBody>
          <a:bodyPr/>
          <a:lstStyle/>
          <a:p>
            <a:pPr algn="ctr"/>
            <a:r>
              <a:rPr lang="en-US" dirty="0">
                <a:ea typeface="MS PGothic"/>
                <a:cs typeface="Arial"/>
              </a:rPr>
              <a:t>Center for Inclusive </a:t>
            </a:r>
            <a:br>
              <a:rPr lang="en-US" dirty="0">
                <a:ea typeface="MS PGothic"/>
                <a:cs typeface="Arial"/>
              </a:rPr>
            </a:br>
            <a:r>
              <a:rPr lang="en-US" dirty="0">
                <a:ea typeface="MS PGothic"/>
                <a:cs typeface="Arial"/>
              </a:rPr>
              <a:t>Design &amp; Innovation</a:t>
            </a:r>
          </a:p>
        </p:txBody>
      </p:sp>
      <p:sp>
        <p:nvSpPr>
          <p:cNvPr id="18435" name="Rectangle 3"/>
          <p:cNvSpPr>
            <a:spLocks noGrp="1" noChangeArrowheads="1"/>
          </p:cNvSpPr>
          <p:nvPr>
            <p:ph idx="1"/>
          </p:nvPr>
        </p:nvSpPr>
        <p:spPr bwMode="auto">
          <a:xfrm>
            <a:off x="325822" y="1382402"/>
            <a:ext cx="5286702" cy="51531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900" indent="-342900">
              <a:buFont typeface="Arial" panose="020B0604020202020204" pitchFamily="34" charset="0"/>
              <a:buChar char="•"/>
            </a:pPr>
            <a:r>
              <a:rPr lang="en-US" dirty="0"/>
              <a:t>Center for Inclusive Design &amp; Innovation (CIDI) provides practical solutions for challenges faced daily by individuals with disabilities.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 focus on solutions that offer utility, usability, and durability.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CIDI offers services including disability compliance consultation, braille, captioning, accessible digital content, and assistive technology.</a:t>
            </a:r>
          </a:p>
        </p:txBody>
      </p:sp>
      <p:pic>
        <p:nvPicPr>
          <p:cNvPr id="6" name="Picture 5" descr="student using refreshable braille display">
            <a:extLst>
              <a:ext uri="{FF2B5EF4-FFF2-40B4-BE49-F238E27FC236}">
                <a16:creationId xmlns:a16="http://schemas.microsoft.com/office/drawing/2014/main" id="{3B7F85BE-8CF2-4D68-B94D-0B41FDBC4ECE}"/>
              </a:ext>
            </a:extLst>
          </p:cNvPr>
          <p:cNvPicPr>
            <a:picLocks noChangeAspect="1"/>
          </p:cNvPicPr>
          <p:nvPr/>
        </p:nvPicPr>
        <p:blipFill rotWithShape="1">
          <a:blip r:embed="rId3"/>
          <a:srcRect r="11158" b="28615"/>
          <a:stretch/>
        </p:blipFill>
        <p:spPr>
          <a:xfrm>
            <a:off x="6267795" y="1742017"/>
            <a:ext cx="5425441" cy="3382433"/>
          </a:xfrm>
          <a:prstGeom prst="rect">
            <a:avLst/>
          </a:prstGeom>
        </p:spPr>
      </p:pic>
    </p:spTree>
    <p:extLst>
      <p:ext uri="{BB962C8B-B14F-4D97-AF65-F5344CB8AC3E}">
        <p14:creationId xmlns:p14="http://schemas.microsoft.com/office/powerpoint/2010/main" val="349960861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417" y="1864174"/>
            <a:ext cx="8920469" cy="2565746"/>
          </a:xfrm>
        </p:spPr>
        <p:txBody>
          <a:bodyPr>
            <a:normAutofit/>
          </a:bodyPr>
          <a:lstStyle/>
          <a:p>
            <a:pPr algn="ctr" defTabSz="457200">
              <a:lnSpc>
                <a:spcPct val="100000"/>
              </a:lnSpc>
            </a:pPr>
            <a:r>
              <a:rPr lang="en-US" sz="6600" b="1" spc="200" dirty="0">
                <a:solidFill>
                  <a:srgbClr val="EEB211"/>
                </a:solidFill>
                <a:latin typeface="Calibri"/>
              </a:rPr>
              <a:t>The AccessGA Initiative</a:t>
            </a:r>
          </a:p>
        </p:txBody>
      </p:sp>
    </p:spTree>
    <p:extLst>
      <p:ext uri="{BB962C8B-B14F-4D97-AF65-F5344CB8AC3E}">
        <p14:creationId xmlns:p14="http://schemas.microsoft.com/office/powerpoint/2010/main" val="329602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 y="2824"/>
            <a:ext cx="7511143" cy="1018903"/>
          </a:xfrm>
        </p:spPr>
        <p:txBody>
          <a:bodyPr/>
          <a:lstStyle/>
          <a:p>
            <a:pPr algn="ctr"/>
            <a:r>
              <a:rPr lang="en-US" dirty="0">
                <a:ea typeface="MS PGothic"/>
                <a:cs typeface="Arial"/>
              </a:rPr>
              <a:t>What is AccessGA?</a:t>
            </a:r>
          </a:p>
        </p:txBody>
      </p:sp>
      <p:sp>
        <p:nvSpPr>
          <p:cNvPr id="6" name="Content Placeholder 3">
            <a:extLst>
              <a:ext uri="{FF2B5EF4-FFF2-40B4-BE49-F238E27FC236}">
                <a16:creationId xmlns:a16="http://schemas.microsoft.com/office/drawing/2014/main" id="{A1E2A694-ACE0-49EF-93E8-41A2B3B5A920}"/>
              </a:ext>
            </a:extLst>
          </p:cNvPr>
          <p:cNvSpPr>
            <a:spLocks noGrp="1"/>
          </p:cNvSpPr>
          <p:nvPr>
            <p:ph idx="1"/>
          </p:nvPr>
        </p:nvSpPr>
        <p:spPr>
          <a:xfrm>
            <a:off x="1" y="1413933"/>
            <a:ext cx="6238874" cy="2962124"/>
          </a:xfrm>
          <a:prstGeom prst="rect">
            <a:avLst/>
          </a:prstGeom>
        </p:spPr>
        <p:txBody>
          <a:bodyPr>
            <a:noAutofit/>
          </a:bodyPr>
          <a:lstStyle/>
          <a:p>
            <a:r>
              <a:rPr lang="en-US" sz="2400" dirty="0">
                <a:cs typeface="Arial" panose="020B0604020202020204" pitchFamily="34" charset="0"/>
                <a:hlinkClick r:id="rId3"/>
              </a:rPr>
              <a:t>AccessGA</a:t>
            </a:r>
            <a:r>
              <a:rPr lang="en-US" sz="2400" dirty="0">
                <a:cs typeface="Arial" panose="020B0604020202020204" pitchFamily="34" charset="0"/>
              </a:rPr>
              <a:t> is a joint initiative of the State of Georgia ADA Coordinator’s Office, and CIDI. </a:t>
            </a:r>
          </a:p>
          <a:p>
            <a:r>
              <a:rPr lang="en-US" sz="2400" dirty="0">
                <a:cs typeface="Arial" panose="020B0604020202020204" pitchFamily="34" charset="0"/>
              </a:rPr>
              <a:t>The objective is to support Georgia state agencies that strive to provide equitable and timely access to their employees, students, and clients with a wide range of disabilities.</a:t>
            </a:r>
          </a:p>
        </p:txBody>
      </p:sp>
      <p:pic>
        <p:nvPicPr>
          <p:cNvPr id="5" name="Picture 4" descr="Access GA logo">
            <a:extLst>
              <a:ext uri="{FF2B5EF4-FFF2-40B4-BE49-F238E27FC236}">
                <a16:creationId xmlns:a16="http://schemas.microsoft.com/office/drawing/2014/main" id="{23850FD4-7504-43F9-9BB3-361830C67114}"/>
              </a:ext>
            </a:extLst>
          </p:cNvPr>
          <p:cNvPicPr>
            <a:picLocks noChangeAspect="1"/>
          </p:cNvPicPr>
          <p:nvPr/>
        </p:nvPicPr>
        <p:blipFill>
          <a:blip r:embed="rId4"/>
          <a:stretch>
            <a:fillRect/>
          </a:stretch>
        </p:blipFill>
        <p:spPr>
          <a:xfrm>
            <a:off x="679347" y="4780559"/>
            <a:ext cx="4800513" cy="1299566"/>
          </a:xfrm>
          <a:prstGeom prst="rect">
            <a:avLst/>
          </a:prstGeom>
        </p:spPr>
      </p:pic>
      <p:sp>
        <p:nvSpPr>
          <p:cNvPr id="7" name="Content Placeholder 5">
            <a:extLst>
              <a:ext uri="{FF2B5EF4-FFF2-40B4-BE49-F238E27FC236}">
                <a16:creationId xmlns:a16="http://schemas.microsoft.com/office/drawing/2014/main" id="{E47F18AA-1A9B-4D4B-BECC-B82A69D53172}"/>
              </a:ext>
            </a:extLst>
          </p:cNvPr>
          <p:cNvSpPr>
            <a:spLocks noGrp="1"/>
          </p:cNvSpPr>
          <p:nvPr>
            <p:ph sz="quarter" idx="4294967295"/>
          </p:nvPr>
        </p:nvSpPr>
        <p:spPr>
          <a:xfrm>
            <a:off x="6326188" y="1301750"/>
            <a:ext cx="5237162" cy="4778375"/>
          </a:xfrm>
          <a:prstGeom prst="rect">
            <a:avLst/>
          </a:prstGeom>
        </p:spPr>
        <p:txBody>
          <a:bodyPr>
            <a:noAutofit/>
          </a:bodyPr>
          <a:lstStyle/>
          <a:p>
            <a:pPr marL="0" indent="0">
              <a:buNone/>
            </a:pPr>
            <a:r>
              <a:rPr lang="en-US" b="1" dirty="0">
                <a:cs typeface="Arial" panose="020B0604020202020204" pitchFamily="34" charset="0"/>
              </a:rPr>
              <a:t>Benefits and Services Include…</a:t>
            </a:r>
          </a:p>
          <a:p>
            <a:pPr marL="342900" indent="-342900">
              <a:buFont typeface="Arial" panose="020B0604020202020204" pitchFamily="34" charset="0"/>
              <a:buChar char="•"/>
            </a:pPr>
            <a:r>
              <a:rPr lang="en-US" sz="2400" dirty="0">
                <a:cs typeface="Arial" panose="020B0604020202020204" pitchFamily="34" charset="0"/>
              </a:rPr>
              <a:t>Access to live webinars and archived </a:t>
            </a:r>
            <a:r>
              <a:rPr lang="en-US" sz="2400" dirty="0">
                <a:cs typeface="Arial" panose="020B0604020202020204" pitchFamily="34" charset="0"/>
                <a:hlinkClick r:id="rId5"/>
              </a:rPr>
              <a:t>webinars</a:t>
            </a: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Technical assistance and hands-on training</a:t>
            </a:r>
          </a:p>
          <a:p>
            <a:pPr marL="342900" indent="-342900">
              <a:buFont typeface="Arial" panose="020B0604020202020204" pitchFamily="34" charset="0"/>
              <a:buChar char="•"/>
            </a:pPr>
            <a:r>
              <a:rPr lang="en-US" sz="2400" dirty="0">
                <a:cs typeface="Arial" panose="020B0604020202020204" pitchFamily="34" charset="0"/>
              </a:rPr>
              <a:t>Web accessibility evaluations and resources</a:t>
            </a:r>
          </a:p>
          <a:p>
            <a:pPr marL="342900" indent="-342900">
              <a:buFont typeface="Arial" panose="020B0604020202020204" pitchFamily="34" charset="0"/>
              <a:buChar char="•"/>
            </a:pPr>
            <a:r>
              <a:rPr lang="en-US" sz="2400" dirty="0">
                <a:cs typeface="Arial" panose="020B0604020202020204" pitchFamily="34" charset="0"/>
              </a:rPr>
              <a:t>Periodic </a:t>
            </a:r>
            <a:r>
              <a:rPr lang="en-US" sz="2400" dirty="0">
                <a:cs typeface="Arial" panose="020B0604020202020204" pitchFamily="34" charset="0"/>
                <a:hlinkClick r:id="rId6"/>
              </a:rPr>
              <a:t>newsletters</a:t>
            </a: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Up-to-date </a:t>
            </a:r>
            <a:r>
              <a:rPr lang="en-US" sz="2400" dirty="0">
                <a:cs typeface="Arial" panose="020B0604020202020204" pitchFamily="34" charset="0"/>
                <a:hlinkClick r:id="rId7"/>
              </a:rPr>
              <a:t>wiki</a:t>
            </a:r>
            <a:r>
              <a:rPr lang="en-US" sz="2400" dirty="0">
                <a:cs typeface="Arial" panose="020B0604020202020204" pitchFamily="34" charset="0"/>
              </a:rPr>
              <a:t> of ICT accessibility resources and information</a:t>
            </a:r>
          </a:p>
          <a:p>
            <a:pPr marL="342900" indent="-342900">
              <a:buFont typeface="Arial" panose="020B0604020202020204" pitchFamily="34" charset="0"/>
              <a:buChar char="•"/>
            </a:pPr>
            <a:r>
              <a:rPr lang="en-US" sz="2400" dirty="0">
                <a:cs typeface="Arial" panose="020B0604020202020204" pitchFamily="34" charset="0"/>
              </a:rPr>
              <a:t>Special events</a:t>
            </a:r>
          </a:p>
        </p:txBody>
      </p:sp>
    </p:spTree>
    <p:extLst>
      <p:ext uri="{BB962C8B-B14F-4D97-AF65-F5344CB8AC3E}">
        <p14:creationId xmlns:p14="http://schemas.microsoft.com/office/powerpoint/2010/main" val="2643179706"/>
      </p:ext>
    </p:extLst>
  </p:cSld>
  <p:clrMapOvr>
    <a:masterClrMapping/>
  </p:clrMapOvr>
</p:sld>
</file>

<file path=ppt/theme/theme1.xml><?xml version="1.0" encoding="utf-8"?>
<a:theme xmlns:a="http://schemas.openxmlformats.org/drawingml/2006/main" name="Custom Design">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DB3E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F85197-44B6-FC4F-A802-4DF37E18DBA0}" vid="{8EA3D9A1-C30D-7E41-9F5A-40511FD74D41}"/>
    </a:ext>
  </a:extLst>
</a:theme>
</file>

<file path=ppt/theme/theme2.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F85197-44B6-FC4F-A802-4DF37E18DBA0}" vid="{A622371D-1D41-EC41-B127-15BBEC39A9BE}"/>
    </a:ext>
  </a:extLst>
</a:theme>
</file>

<file path=ppt/theme/theme3.xml><?xml version="1.0" encoding="utf-8"?>
<a:theme xmlns:a="http://schemas.openxmlformats.org/drawingml/2006/main" name="1_White Main">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DB3E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F85197-44B6-FC4F-A802-4DF37E18DBA0}" vid="{28897F3E-112E-9047-8BDA-71D46C21C60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Zoom Accessibility Webinar v1</Template>
  <TotalTime>8127</TotalTime>
  <Words>2296</Words>
  <Application>Microsoft Office PowerPoint</Application>
  <PresentationFormat>Widescreen</PresentationFormat>
  <Paragraphs>263</Paragraphs>
  <Slides>42</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42</vt:i4>
      </vt:variant>
    </vt:vector>
  </HeadingPairs>
  <TitlesOfParts>
    <vt:vector size="52" baseType="lpstr">
      <vt:lpstr>Arial</vt:lpstr>
      <vt:lpstr>Calibri</vt:lpstr>
      <vt:lpstr>Calibri Light</vt:lpstr>
      <vt:lpstr>Lucida Grande</vt:lpstr>
      <vt:lpstr>Roboto Light</vt:lpstr>
      <vt:lpstr>Verdana</vt:lpstr>
      <vt:lpstr>Custom Design</vt:lpstr>
      <vt:lpstr>White Main</vt:lpstr>
      <vt:lpstr>1_White Main</vt:lpstr>
      <vt:lpstr>Office Theme</vt:lpstr>
      <vt:lpstr>View Options</vt:lpstr>
      <vt:lpstr>Spotlighting and Pinning</vt:lpstr>
      <vt:lpstr>Live Captions Provided</vt:lpstr>
      <vt:lpstr>Zoom, Microsoft Teams, and Website Accessibility Tips During a Pandemic</vt:lpstr>
      <vt:lpstr>Spotlighting and Pinning</vt:lpstr>
      <vt:lpstr>Agenda</vt:lpstr>
      <vt:lpstr>Center for Inclusive  Design &amp; Innovation</vt:lpstr>
      <vt:lpstr>The AccessGA Initiative</vt:lpstr>
      <vt:lpstr>What is AccessGA?</vt:lpstr>
      <vt:lpstr>WAG   Web Accessibility Group</vt:lpstr>
      <vt:lpstr>The Legal Landscape During a Pandemic</vt:lpstr>
      <vt:lpstr>Virtual Access During a Pandemic</vt:lpstr>
      <vt:lpstr>Participant Feedback</vt:lpstr>
      <vt:lpstr>Overview of Microsoft Teams</vt:lpstr>
      <vt:lpstr>Color Contrast – Microsoft Teams</vt:lpstr>
      <vt:lpstr>Keyboard Accessibility –  Microsoft Teams</vt:lpstr>
      <vt:lpstr>Microsoft Teams Screen Reader Compatibility</vt:lpstr>
      <vt:lpstr>Captioning – Microsoft Teams</vt:lpstr>
      <vt:lpstr>Leveraging MS Teams as Webinar Platform</vt:lpstr>
      <vt:lpstr>Registration using Teams</vt:lpstr>
      <vt:lpstr>MS Teams Misc. Accessibility Features and Tips</vt:lpstr>
      <vt:lpstr>Overview of Zoom</vt:lpstr>
      <vt:lpstr>Color Contrast - Zoom</vt:lpstr>
      <vt:lpstr>Keyboard Accessibility - Zoom</vt:lpstr>
      <vt:lpstr>Zoom’s Screen Reader Compatibility</vt:lpstr>
      <vt:lpstr>Captioning - Zoom</vt:lpstr>
      <vt:lpstr>Registration using Zoom</vt:lpstr>
      <vt:lpstr>Zoom’s Misc. Accessibility Features and Tips</vt:lpstr>
      <vt:lpstr>Mobile Accessibility for Teams and Zoom</vt:lpstr>
      <vt:lpstr>Microsoft Teams Message Translator</vt:lpstr>
      <vt:lpstr>Microsoft Teams Resources</vt:lpstr>
      <vt:lpstr>Zoom Resources</vt:lpstr>
      <vt:lpstr>Maintaining Accessibility Across Other Digital Environments</vt:lpstr>
      <vt:lpstr>WCAG 2.0 (Level A/AA)</vt:lpstr>
      <vt:lpstr>White House  Accessibility Statement</vt:lpstr>
      <vt:lpstr>WCAG Guidelines</vt:lpstr>
      <vt:lpstr>Alternative Text on Images</vt:lpstr>
      <vt:lpstr>Color Contrast of Text</vt:lpstr>
      <vt:lpstr>Heading Structure</vt:lpstr>
      <vt:lpstr>Focus Order and Visible Focus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 Accessibility Features</dc:title>
  <dc:creator>Daniels, Rayianna</dc:creator>
  <cp:lastModifiedBy>Tucker, Barbara</cp:lastModifiedBy>
  <cp:revision>271</cp:revision>
  <dcterms:created xsi:type="dcterms:W3CDTF">2021-01-04T18:55:38Z</dcterms:created>
  <dcterms:modified xsi:type="dcterms:W3CDTF">2021-06-09T12:00:43Z</dcterms:modified>
</cp:coreProperties>
</file>